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Helvetica World" panose="020B0604020202020204" charset="-128"/>
      <p:regular r:id="rId17"/>
    </p:embeddedFont>
    <p:embeddedFont>
      <p:font typeface="Helvetica World Bold" panose="020B0604020202020204" charset="-128"/>
      <p:regular r:id="rId18"/>
    </p:embeddedFont>
    <p:embeddedFont>
      <p:font typeface="Calibri" panose="020F0502020204030204" pitchFamily="34" charset="0"/>
      <p:regular r:id="rId19"/>
      <p:bold r:id="rId20"/>
      <p:italic r:id="rId21"/>
      <p:boldItalic r:id="rId22"/>
    </p:embeddedFont>
    <p:embeddedFont>
      <p:font typeface="DM Sans Bold" panose="020B0604020202020204" charset="0"/>
      <p:regular r:id="rId23"/>
    </p:embeddedFont>
    <p:embeddedFont>
      <p:font typeface="Open Sans" panose="020B0606030504020204" pitchFamily="34" charset="0"/>
      <p:regular r:id="rId24"/>
    </p:embeddedFont>
    <p:embeddedFont>
      <p:font typeface="Open Sans Bold" panose="020B0806030504020204" charset="0"/>
      <p:regular r:id="rId25"/>
    </p:embeddedFont>
    <p:embeddedFont>
      <p:font typeface="Open Sans Bold Italics" panose="020B0604020202020204" charset="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1" d="100"/>
          <a:sy n="41" d="100"/>
        </p:scale>
        <p:origin x="444"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14.01.2025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‹nº›</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Perguntas Provocadoras</a:t>
            </a:r>
          </a:p>
          <a:p>
            <a:endParaRPr lang="en-US"/>
          </a:p>
          <a:p>
            <a:r>
              <a:rPr lang="en-US"/>
              <a:t>1. Quantas horas acham que passam no TM todos os dias?</a:t>
            </a:r>
          </a:p>
          <a:p>
            <a:endParaRPr lang="en-US"/>
          </a:p>
          <a:p>
            <a:r>
              <a:rPr lang="en-US"/>
              <a:t>2. Se tivessem que escolher um aplicativo que não poderia usar durante uma semana, qual seria?</a:t>
            </a:r>
          </a:p>
          <a:p>
            <a:endParaRPr lang="en-US"/>
          </a:p>
          <a:p>
            <a:r>
              <a:rPr lang="en-US"/>
              <a:t>3. O que fariam se não pudessem usar o TM por um dia?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Questões de Reflexão</a:t>
            </a:r>
          </a:p>
          <a:p>
            <a:endParaRPr lang="en-US"/>
          </a:p>
          <a:p>
            <a:r>
              <a:rPr lang="en-US"/>
              <a:t>1. Qual foi a tua primeira reação ao assistir ao vídeo?</a:t>
            </a:r>
          </a:p>
          <a:p>
            <a:r>
              <a:rPr lang="en-US"/>
              <a:t>   -  O vídeo começa a mostrar uma cidade cheia de pessoas absortas nos seus telemóveis, ignorando o que acontece ao redor. Pergunte aos alunos se o estilo sombrio e as expressões dos personagens causaram alguma sensação de desconforto ou estranhamento.</a:t>
            </a:r>
          </a:p>
          <a:p>
            <a:endParaRPr lang="en-US"/>
          </a:p>
          <a:p>
            <a:r>
              <a:rPr lang="en-US"/>
              <a:t>2. Quais os comportamentos das pessoas no vídeo que reconheces no teu próprio dia a dia ou no de alguém próximo?  </a:t>
            </a:r>
          </a:p>
          <a:p>
            <a:r>
              <a:rPr lang="en-US"/>
              <a:t>   - Em várias cenas, as pessoas estão tirando selfies ou ignorando o que acontece ao redor, como no metro ou num restaurante. Incentive os alunos a identificar quantas dessas situações também veem nas suas rotinas, como a obsessão por selfies ou a falta de atenção ao ambiente.</a:t>
            </a:r>
          </a:p>
          <a:p>
            <a:endParaRPr lang="en-US"/>
          </a:p>
          <a:p>
            <a:r>
              <a:rPr lang="en-US"/>
              <a:t>3. Por que razão as pessoas no vídeo parecem tão “desligadas” do que está ao redor? Já te sentiste assim?  </a:t>
            </a:r>
          </a:p>
          <a:p>
            <a:r>
              <a:rPr lang="en-US"/>
              <a:t>   - As pessoas estão fixadas nos TM ao ponto de ignorarem situações perigosas, como acidentes ou pessoas em necessidade. Pergunte se os alunos já passaram por momentos em que se sentiram tão envolvidos nas redes sociais ou em jogos que "desligaram" do mundo real.</a:t>
            </a:r>
          </a:p>
          <a:p>
            <a:endParaRPr lang="en-US"/>
          </a:p>
          <a:p>
            <a:r>
              <a:rPr lang="en-US"/>
              <a:t>4. Como definirias “uso saudável”, “uso excessivo” e “Uso dependente” do telemóvel?</a:t>
            </a:r>
          </a:p>
          <a:p>
            <a:r>
              <a:rPr lang="en-US"/>
              <a:t>   - Em todas as cenas, as pessoas são retratadas com expressões vazias, fixadas nas telas e sem interação real. Use essas imagens para ajudar os alunos a definir como o uso saudável do telemóvel pode equilibrar-se com o contacto real, sem substituir as interações verdadeiras.</a:t>
            </a:r>
          </a:p>
          <a:p>
            <a:endParaRPr lang="en-US"/>
          </a:p>
          <a:p>
            <a:r>
              <a:rPr lang="en-US"/>
              <a:t>5. Quais são os principais momentos em que o uso do telemóvel interfere nas suas relações com amigos e família?</a:t>
            </a:r>
          </a:p>
          <a:p>
            <a:r>
              <a:rPr lang="en-US"/>
              <a:t>   - Na animação, mesmo quando estão juntos (no metro, no parque, no restaurante), todos estão isolados nos seus TM. Peça aos alunos que compartilhem exemplos em que o uso do telemóvel os impede de se conectarem com amigos ou familiares durante atividades em grupo.</a:t>
            </a:r>
          </a:p>
          <a:p>
            <a:endParaRPr lang="en-US"/>
          </a:p>
          <a:p>
            <a:r>
              <a:rPr lang="en-US"/>
              <a:t>6. O vídeo mostra momentos em que as pessoas ignoram o que acontece ao redor para ficarem no telemóvel. Acha que, às vezes, perdemos oportunidades de interação na vida real por estarmos “presos” nos ecrãs?  </a:t>
            </a:r>
          </a:p>
          <a:p>
            <a:r>
              <a:rPr lang="en-US"/>
              <a:t>   - Há cenas em que pessoas em perigo, como uma pessoa caindo de um prédio, não recebem ajuda porque todos ao redor estão focados nos TM. Pergunte  aos alunos se acreditam que a atenção constante ao telemóvel nos faz perder momentos importantes e experiências significativas.</a:t>
            </a:r>
          </a:p>
          <a:p>
            <a:endParaRPr lang="en-US"/>
          </a:p>
          <a:p>
            <a:r>
              <a:rPr lang="en-US"/>
              <a:t>7. Que mensagem quer transmitir o vídeo?  </a:t>
            </a:r>
          </a:p>
          <a:p>
            <a:r>
              <a:rPr lang="en-US"/>
              <a:t>   - A animação transmite uma visão crítica e sombria sobre o impacto do uso excessivo de telemóveis e a desconexão entre as pessoas. Incentive os alunos a interpretarem a mensagem que o artista quer passar com essa estética, como a perda de empatia e a alienação social.</a:t>
            </a:r>
          </a:p>
          <a:p>
            <a:endParaRPr lang="en-US"/>
          </a:p>
          <a:p>
            <a:r>
              <a:rPr lang="en-US"/>
              <a:t>8. Achas que o telemóvel tem mais efeitos positivos ou negativos no seu dia a dia? Porquê?  </a:t>
            </a:r>
          </a:p>
          <a:p>
            <a:r>
              <a:rPr lang="en-US"/>
              <a:t>   - O vídeo enfatiza os efeitos negativos, mas isso pode ajudar os alunos a refletirem também sobre como o telemóvel pode ser usado para propósitos positivos e qual é o ponto em que esse uso passa a ser excessivo ou prejudicial.</a:t>
            </a:r>
          </a:p>
          <a:p>
            <a:endParaRPr lang="en-US"/>
          </a:p>
          <a:p>
            <a:r>
              <a:rPr lang="en-US"/>
              <a:t>9. Que mudanças farias nos seus hábitos com o telemóvel após assistir ao vídeo? </a:t>
            </a:r>
          </a:p>
          <a:p>
            <a:r>
              <a:rPr lang="en-US"/>
              <a:t>   - Após ver a representação negativa de pessoas absortas nos TM, os alunos podem refletir sobre pequenos passos para não se tornarem "viciados" como as personagens do vídeo. Essa questão pode incentivar hábitos saudáveis, como diminuir o tempo de uso de TM durante as refeições ou atividades em grupo.</a:t>
            </a:r>
          </a:p>
          <a:p>
            <a:endParaRPr lang="en-US"/>
          </a:p>
          <a:p>
            <a:r>
              <a:rPr lang="en-US"/>
              <a:t>10. Como achas que seria um dia sem usar o telemóvel? Quais atividades ocupariam o teu tempo?  </a:t>
            </a:r>
          </a:p>
          <a:p>
            <a:r>
              <a:rPr lang="en-US"/>
              <a:t>    - No final, a personagem principal parece cansado e frustrado com a sociedade focada nos ecrãs. Pergunte aos alunos como seria um dia sem telemóvel para eles, pensando em atividades que os conectem mais com o ambiente ao redor e com outras pessoas.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Estatística e Consequências</a:t>
            </a:r>
          </a:p>
          <a:p>
            <a:endParaRPr lang="en-US"/>
          </a:p>
          <a:p>
            <a:r>
              <a:rPr lang="en-US"/>
              <a:t>1. Tempo médio que o auditório passa ao TM?</a:t>
            </a:r>
          </a:p>
          <a:p>
            <a:endParaRPr lang="en-US"/>
          </a:p>
          <a:p>
            <a:r>
              <a:rPr lang="en-US"/>
              <a:t>2. Impactos: sono e produtividade. </a:t>
            </a:r>
          </a:p>
          <a:p>
            <a:endParaRPr lang="en-US"/>
          </a:p>
          <a:p>
            <a:r>
              <a:rPr lang="en-US"/>
              <a:t>3. Fazer comparações interessantes, como tempo de uso diário versus tempo para desenvolver outras atividades.</a:t>
            </a:r>
          </a:p>
          <a:p>
            <a:endParaRPr lang="en-US"/>
          </a:p>
          <a:p>
            <a:r>
              <a:rPr lang="en-US"/>
              <a:t>4. Sabiam...</a:t>
            </a:r>
          </a:p>
          <a:p>
            <a:r>
              <a:rPr lang="en-US"/>
              <a:t> a)Sabiam que, em média, jovens de 13 anos olham para o telefone mais de 100 vezes por dia?</a:t>
            </a:r>
          </a:p>
          <a:p>
            <a:r>
              <a:rPr lang="en-US"/>
              <a:t>b) sabiam que num ano, os jovens podem ter passado o equivalente a 2 meses a usar o TM?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Perguntas Provocadoras</a:t>
            </a:r>
          </a:p>
          <a:p>
            <a:endParaRPr lang="en-US"/>
          </a:p>
          <a:p>
            <a:r>
              <a:rPr lang="en-US"/>
              <a:t>1. Quantas horas acham que passam no TM todos os dias?</a:t>
            </a:r>
          </a:p>
          <a:p>
            <a:endParaRPr lang="en-US"/>
          </a:p>
          <a:p>
            <a:r>
              <a:rPr lang="en-US"/>
              <a:t>2. Se tivessem que escolher um aplicativo que não poderia usar durante uma semana, qual seria?</a:t>
            </a:r>
          </a:p>
          <a:p>
            <a:endParaRPr lang="en-US"/>
          </a:p>
          <a:p>
            <a:r>
              <a:rPr lang="en-US"/>
              <a:t>3. O que fariam se não pudessem usar o TM por um dia?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sv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video" Target="https://www.youtube.com/watch?v=0aFjUi59w4w" TargetMode="External"/><Relationship Id="rId6" Type="http://schemas.openxmlformats.org/officeDocument/2006/relationships/image" Target="../media/image27.jpeg"/><Relationship Id="rId5" Type="http://schemas.openxmlformats.org/officeDocument/2006/relationships/image" Target="../media/image12.sv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png"/><Relationship Id="rId7"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0.jpeg"/><Relationship Id="rId9" Type="http://schemas.openxmlformats.org/officeDocument/2006/relationships/image" Target="../media/image13.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2.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3.sv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hyperlink" Target="https://ensina.rtp.pt/artigo/quanto-tempo-passas-no-telemovel/" TargetMode="External"/><Relationship Id="rId4" Type="http://schemas.openxmlformats.org/officeDocument/2006/relationships/image" Target="../media/image2.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0.jpe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2.svg"/><Relationship Id="rId10" Type="http://schemas.openxmlformats.org/officeDocument/2006/relationships/image" Target="../media/image20.png"/><Relationship Id="rId4" Type="http://schemas.openxmlformats.org/officeDocument/2006/relationships/image" Target="../media/image11.png"/><Relationship Id="rId9" Type="http://schemas.openxmlformats.org/officeDocument/2006/relationships/image" Target="../media/image19.sv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4.png"/><Relationship Id="rId4"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5.png"/><Relationship Id="rId4" Type="http://schemas.openxmlformats.org/officeDocument/2006/relationships/image" Target="../media/image12.sv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sp>
      <p:sp>
        <p:nvSpPr>
          <p:cNvPr id="3" name="Freeform 3"/>
          <p:cNvSpPr/>
          <p:nvPr/>
        </p:nvSpPr>
        <p:spPr>
          <a:xfrm>
            <a:off x="5354974" y="-122789"/>
            <a:ext cx="18685978" cy="18685978"/>
          </a:xfrm>
          <a:custGeom>
            <a:avLst/>
            <a:gdLst/>
            <a:ahLst/>
            <a:cxnLst/>
            <a:rect l="l" t="t" r="r" b="b"/>
            <a:pathLst>
              <a:path w="18685978" h="18685978">
                <a:moveTo>
                  <a:pt x="0" y="0"/>
                </a:moveTo>
                <a:lnTo>
                  <a:pt x="18685978" y="0"/>
                </a:lnTo>
                <a:lnTo>
                  <a:pt x="18685978" y="18685978"/>
                </a:lnTo>
                <a:lnTo>
                  <a:pt x="0" y="1868597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9144000" y="-6131962"/>
            <a:ext cx="8963813" cy="8963813"/>
          </a:xfrm>
          <a:custGeom>
            <a:avLst/>
            <a:gdLst/>
            <a:ahLst/>
            <a:cxnLst/>
            <a:rect l="l" t="t" r="r" b="b"/>
            <a:pathLst>
              <a:path w="8963813" h="8963813">
                <a:moveTo>
                  <a:pt x="0" y="0"/>
                </a:moveTo>
                <a:lnTo>
                  <a:pt x="8963813" y="0"/>
                </a:lnTo>
                <a:lnTo>
                  <a:pt x="8963813" y="8963813"/>
                </a:lnTo>
                <a:lnTo>
                  <a:pt x="0" y="8963813"/>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sp>
      <p:sp>
        <p:nvSpPr>
          <p:cNvPr id="5" name="Freeform 5"/>
          <p:cNvSpPr/>
          <p:nvPr/>
        </p:nvSpPr>
        <p:spPr>
          <a:xfrm>
            <a:off x="11454365" y="1028700"/>
            <a:ext cx="10339238" cy="11918429"/>
          </a:xfrm>
          <a:custGeom>
            <a:avLst/>
            <a:gdLst/>
            <a:ahLst/>
            <a:cxnLst/>
            <a:rect l="l" t="t" r="r" b="b"/>
            <a:pathLst>
              <a:path w="10339238" h="11918429">
                <a:moveTo>
                  <a:pt x="0" y="0"/>
                </a:moveTo>
                <a:lnTo>
                  <a:pt x="10339238" y="0"/>
                </a:lnTo>
                <a:lnTo>
                  <a:pt x="10339238" y="11918429"/>
                </a:lnTo>
                <a:lnTo>
                  <a:pt x="0" y="11918429"/>
                </a:lnTo>
                <a:lnTo>
                  <a:pt x="0" y="0"/>
                </a:lnTo>
                <a:close/>
              </a:path>
            </a:pathLst>
          </a:custGeom>
          <a:blipFill>
            <a:blip r:embed="rId8"/>
            <a:stretch>
              <a:fillRect/>
            </a:stretch>
          </a:blipFill>
        </p:spPr>
      </p:sp>
      <p:sp>
        <p:nvSpPr>
          <p:cNvPr id="6" name="Freeform 6"/>
          <p:cNvSpPr/>
          <p:nvPr/>
        </p:nvSpPr>
        <p:spPr>
          <a:xfrm>
            <a:off x="4964675" y="8438618"/>
            <a:ext cx="6489690" cy="6489690"/>
          </a:xfrm>
          <a:custGeom>
            <a:avLst/>
            <a:gdLst/>
            <a:ahLst/>
            <a:cxnLst/>
            <a:rect l="l" t="t" r="r" b="b"/>
            <a:pathLst>
              <a:path w="6489690" h="6489690">
                <a:moveTo>
                  <a:pt x="0" y="0"/>
                </a:moveTo>
                <a:lnTo>
                  <a:pt x="6489690" y="0"/>
                </a:lnTo>
                <a:lnTo>
                  <a:pt x="6489690" y="6489690"/>
                </a:lnTo>
                <a:lnTo>
                  <a:pt x="0" y="6489690"/>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sp>
      <p:sp>
        <p:nvSpPr>
          <p:cNvPr id="7" name="Freeform 7"/>
          <p:cNvSpPr/>
          <p:nvPr/>
        </p:nvSpPr>
        <p:spPr>
          <a:xfrm>
            <a:off x="5354974" y="8504150"/>
            <a:ext cx="2931683" cy="1066400"/>
          </a:xfrm>
          <a:custGeom>
            <a:avLst/>
            <a:gdLst/>
            <a:ahLst/>
            <a:cxnLst/>
            <a:rect l="l" t="t" r="r" b="b"/>
            <a:pathLst>
              <a:path w="2931683" h="1066400">
                <a:moveTo>
                  <a:pt x="0" y="0"/>
                </a:moveTo>
                <a:lnTo>
                  <a:pt x="2931683" y="0"/>
                </a:lnTo>
                <a:lnTo>
                  <a:pt x="2931683" y="1066399"/>
                </a:lnTo>
                <a:lnTo>
                  <a:pt x="0" y="1066399"/>
                </a:lnTo>
                <a:lnTo>
                  <a:pt x="0" y="0"/>
                </a:lnTo>
                <a:close/>
              </a:path>
            </a:pathLst>
          </a:custGeom>
          <a:blipFill>
            <a:blip r:embed="rId9"/>
            <a:stretch>
              <a:fillRect/>
            </a:stretch>
          </a:blipFill>
        </p:spPr>
      </p:sp>
      <p:sp>
        <p:nvSpPr>
          <p:cNvPr id="8" name="Freeform 8"/>
          <p:cNvSpPr/>
          <p:nvPr/>
        </p:nvSpPr>
        <p:spPr>
          <a:xfrm>
            <a:off x="792776" y="8498151"/>
            <a:ext cx="4021495" cy="1072399"/>
          </a:xfrm>
          <a:custGeom>
            <a:avLst/>
            <a:gdLst/>
            <a:ahLst/>
            <a:cxnLst/>
            <a:rect l="l" t="t" r="r" b="b"/>
            <a:pathLst>
              <a:path w="4021495" h="1072399">
                <a:moveTo>
                  <a:pt x="0" y="0"/>
                </a:moveTo>
                <a:lnTo>
                  <a:pt x="4021494" y="0"/>
                </a:lnTo>
                <a:lnTo>
                  <a:pt x="4021494" y="1072398"/>
                </a:lnTo>
                <a:lnTo>
                  <a:pt x="0" y="1072398"/>
                </a:lnTo>
                <a:lnTo>
                  <a:pt x="0" y="0"/>
                </a:lnTo>
                <a:close/>
              </a:path>
            </a:pathLst>
          </a:custGeom>
          <a:blipFill>
            <a:blip r:embed="rId10"/>
            <a:stretch>
              <a:fillRect/>
            </a:stretch>
          </a:blipFill>
        </p:spPr>
      </p:sp>
      <p:sp>
        <p:nvSpPr>
          <p:cNvPr id="9" name="Freeform 9"/>
          <p:cNvSpPr/>
          <p:nvPr/>
        </p:nvSpPr>
        <p:spPr>
          <a:xfrm>
            <a:off x="8829582" y="8773822"/>
            <a:ext cx="2282523" cy="778133"/>
          </a:xfrm>
          <a:custGeom>
            <a:avLst/>
            <a:gdLst/>
            <a:ahLst/>
            <a:cxnLst/>
            <a:rect l="l" t="t" r="r" b="b"/>
            <a:pathLst>
              <a:path w="2282523" h="778133">
                <a:moveTo>
                  <a:pt x="0" y="0"/>
                </a:moveTo>
                <a:lnTo>
                  <a:pt x="2282523" y="0"/>
                </a:lnTo>
                <a:lnTo>
                  <a:pt x="2282523" y="778133"/>
                </a:lnTo>
                <a:lnTo>
                  <a:pt x="0" y="778133"/>
                </a:lnTo>
                <a:lnTo>
                  <a:pt x="0" y="0"/>
                </a:lnTo>
                <a:close/>
              </a:path>
            </a:pathLst>
          </a:custGeom>
          <a:blipFill>
            <a:blip r:embed="rId11"/>
            <a:stretch>
              <a:fillRect/>
            </a:stretch>
          </a:blipFill>
        </p:spPr>
      </p:sp>
      <p:sp>
        <p:nvSpPr>
          <p:cNvPr id="10" name="TextBox 10"/>
          <p:cNvSpPr txBox="1"/>
          <p:nvPr/>
        </p:nvSpPr>
        <p:spPr>
          <a:xfrm>
            <a:off x="1257300" y="647700"/>
            <a:ext cx="8876684" cy="5895027"/>
          </a:xfrm>
          <a:prstGeom prst="rect">
            <a:avLst/>
          </a:prstGeom>
        </p:spPr>
        <p:txBody>
          <a:bodyPr lIns="0" tIns="0" rIns="0" bIns="0" rtlCol="0" anchor="t">
            <a:spAutoFit/>
          </a:bodyPr>
          <a:lstStyle/>
          <a:p>
            <a:pPr algn="ctr">
              <a:lnSpc>
                <a:spcPts val="11223"/>
              </a:lnSpc>
            </a:pPr>
            <a:r>
              <a:rPr lang="en-US" sz="6034" b="1" spc="736">
                <a:solidFill>
                  <a:srgbClr val="FFFFFF"/>
                </a:solidFill>
                <a:latin typeface="Helvetica World Bold"/>
                <a:ea typeface="Helvetica World Bold"/>
                <a:cs typeface="Helvetica World Bold"/>
                <a:sym typeface="Helvetica World Bold"/>
              </a:rPr>
              <a:t>QUAL É O TEU PERFIL DE UTILIZADOR DE TELEMÓVEL?</a:t>
            </a:r>
          </a:p>
        </p:txBody>
      </p:sp>
      <p:sp>
        <p:nvSpPr>
          <p:cNvPr id="11" name="TextBox 11"/>
          <p:cNvSpPr txBox="1"/>
          <p:nvPr/>
        </p:nvSpPr>
        <p:spPr>
          <a:xfrm rot="-142131">
            <a:off x="13062211" y="2947792"/>
            <a:ext cx="3853100" cy="4108450"/>
          </a:xfrm>
          <a:prstGeom prst="rect">
            <a:avLst/>
          </a:prstGeom>
        </p:spPr>
        <p:txBody>
          <a:bodyPr lIns="0" tIns="0" rIns="0" bIns="0" rtlCol="0" anchor="t">
            <a:spAutoFit/>
          </a:bodyPr>
          <a:lstStyle/>
          <a:p>
            <a:pPr algn="ctr">
              <a:lnSpc>
                <a:spcPts val="4399"/>
              </a:lnSpc>
              <a:spcBef>
                <a:spcPct val="0"/>
              </a:spcBef>
            </a:pPr>
            <a:r>
              <a:rPr lang="en-US" sz="3999" b="1">
                <a:solidFill>
                  <a:srgbClr val="A70052"/>
                </a:solidFill>
                <a:latin typeface="Helvetica World Bold"/>
                <a:ea typeface="Helvetica World Bold"/>
                <a:cs typeface="Helvetica World Bold"/>
                <a:sym typeface="Helvetica World Bold"/>
              </a:rPr>
              <a:t>SAUDÁVEL</a:t>
            </a:r>
          </a:p>
          <a:p>
            <a:pPr algn="ctr">
              <a:lnSpc>
                <a:spcPts val="4399"/>
              </a:lnSpc>
              <a:spcBef>
                <a:spcPct val="0"/>
              </a:spcBef>
            </a:pPr>
            <a:endParaRPr lang="en-US" sz="3999" b="1">
              <a:solidFill>
                <a:srgbClr val="A70052"/>
              </a:solidFill>
              <a:latin typeface="Helvetica World Bold"/>
              <a:ea typeface="Helvetica World Bold"/>
              <a:cs typeface="Helvetica World Bold"/>
              <a:sym typeface="Helvetica World Bold"/>
            </a:endParaRPr>
          </a:p>
          <a:p>
            <a:pPr algn="ctr">
              <a:lnSpc>
                <a:spcPts val="4399"/>
              </a:lnSpc>
              <a:spcBef>
                <a:spcPct val="0"/>
              </a:spcBef>
            </a:pPr>
            <a:endParaRPr lang="en-US" sz="3999" b="1">
              <a:solidFill>
                <a:srgbClr val="A70052"/>
              </a:solidFill>
              <a:latin typeface="Helvetica World Bold"/>
              <a:ea typeface="Helvetica World Bold"/>
              <a:cs typeface="Helvetica World Bold"/>
              <a:sym typeface="Helvetica World Bold"/>
            </a:endParaRPr>
          </a:p>
          <a:p>
            <a:pPr algn="ctr">
              <a:lnSpc>
                <a:spcPts val="4399"/>
              </a:lnSpc>
              <a:spcBef>
                <a:spcPct val="0"/>
              </a:spcBef>
            </a:pPr>
            <a:r>
              <a:rPr lang="en-US" sz="3999" b="1">
                <a:solidFill>
                  <a:srgbClr val="A70052"/>
                </a:solidFill>
                <a:latin typeface="Helvetica World Bold"/>
                <a:ea typeface="Helvetica World Bold"/>
                <a:cs typeface="Helvetica World Bold"/>
                <a:sym typeface="Helvetica World Bold"/>
              </a:rPr>
              <a:t>ABUSIVO</a:t>
            </a:r>
          </a:p>
          <a:p>
            <a:pPr algn="ctr">
              <a:lnSpc>
                <a:spcPts val="4399"/>
              </a:lnSpc>
              <a:spcBef>
                <a:spcPct val="0"/>
              </a:spcBef>
            </a:pPr>
            <a:r>
              <a:rPr lang="en-US" sz="3999" b="1">
                <a:solidFill>
                  <a:srgbClr val="A70052"/>
                </a:solidFill>
                <a:latin typeface="Helvetica World Bold"/>
                <a:ea typeface="Helvetica World Bold"/>
                <a:cs typeface="Helvetica World Bold"/>
                <a:sym typeface="Helvetica World Bold"/>
              </a:rPr>
              <a:t> </a:t>
            </a:r>
          </a:p>
          <a:p>
            <a:pPr algn="ctr">
              <a:lnSpc>
                <a:spcPts val="4399"/>
              </a:lnSpc>
              <a:spcBef>
                <a:spcPct val="0"/>
              </a:spcBef>
            </a:pPr>
            <a:endParaRPr lang="en-US" sz="3999" b="1">
              <a:solidFill>
                <a:srgbClr val="A70052"/>
              </a:solidFill>
              <a:latin typeface="Helvetica World Bold"/>
              <a:ea typeface="Helvetica World Bold"/>
              <a:cs typeface="Helvetica World Bold"/>
              <a:sym typeface="Helvetica World Bold"/>
            </a:endParaRPr>
          </a:p>
          <a:p>
            <a:pPr algn="ctr">
              <a:lnSpc>
                <a:spcPts val="4399"/>
              </a:lnSpc>
              <a:spcBef>
                <a:spcPct val="0"/>
              </a:spcBef>
            </a:pPr>
            <a:r>
              <a:rPr lang="en-US" sz="3999" b="1">
                <a:solidFill>
                  <a:srgbClr val="A70052"/>
                </a:solidFill>
                <a:latin typeface="Helvetica World Bold"/>
                <a:ea typeface="Helvetica World Bold"/>
                <a:cs typeface="Helvetica World Bold"/>
                <a:sym typeface="Helvetica World Bold"/>
              </a:rPr>
              <a:t> DEPENDENTE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sp>
      <p:sp>
        <p:nvSpPr>
          <p:cNvPr id="3" name="Freeform 3"/>
          <p:cNvSpPr/>
          <p:nvPr/>
        </p:nvSpPr>
        <p:spPr>
          <a:xfrm>
            <a:off x="8193921" y="-5792234"/>
            <a:ext cx="9065379" cy="9065379"/>
          </a:xfrm>
          <a:custGeom>
            <a:avLst/>
            <a:gdLst/>
            <a:ahLst/>
            <a:cxnLst/>
            <a:rect l="l" t="t" r="r" b="b"/>
            <a:pathLst>
              <a:path w="9065379" h="9065379">
                <a:moveTo>
                  <a:pt x="0" y="0"/>
                </a:moveTo>
                <a:lnTo>
                  <a:pt x="9065379" y="0"/>
                </a:lnTo>
                <a:lnTo>
                  <a:pt x="9065379" y="9065379"/>
                </a:lnTo>
                <a:lnTo>
                  <a:pt x="0" y="9065379"/>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sp>
      <p:sp>
        <p:nvSpPr>
          <p:cNvPr id="4" name="Freeform 4"/>
          <p:cNvSpPr/>
          <p:nvPr/>
        </p:nvSpPr>
        <p:spPr>
          <a:xfrm>
            <a:off x="5224578" y="8845550"/>
            <a:ext cx="4861571" cy="4861571"/>
          </a:xfrm>
          <a:custGeom>
            <a:avLst/>
            <a:gdLst/>
            <a:ahLst/>
            <a:cxnLst/>
            <a:rect l="l" t="t" r="r" b="b"/>
            <a:pathLst>
              <a:path w="4861571" h="4861571">
                <a:moveTo>
                  <a:pt x="0" y="0"/>
                </a:moveTo>
                <a:lnTo>
                  <a:pt x="4861571" y="0"/>
                </a:lnTo>
                <a:lnTo>
                  <a:pt x="4861571" y="4861571"/>
                </a:lnTo>
                <a:lnTo>
                  <a:pt x="0" y="4861571"/>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sp>
      <p:pic>
        <p:nvPicPr>
          <p:cNvPr id="5" name="Picture 5"/>
          <p:cNvPicPr>
            <a:picLocks noChangeAspect="1"/>
          </p:cNvPicPr>
          <p:nvPr>
            <a:videoFile r:link="rId1"/>
          </p:nvPr>
        </p:nvPicPr>
        <p:blipFill>
          <a:blip r:embed="rId6"/>
          <a:stretch>
            <a:fillRect/>
          </a:stretch>
        </p:blipFill>
        <p:spPr>
          <a:xfrm>
            <a:off x="746609" y="423655"/>
            <a:ext cx="16794781" cy="943969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9144000" y="1028700"/>
            <a:ext cx="15628580" cy="15628580"/>
          </a:xfrm>
          <a:custGeom>
            <a:avLst/>
            <a:gdLst/>
            <a:ahLst/>
            <a:cxnLst/>
            <a:rect l="l" t="t" r="r" b="b"/>
            <a:pathLst>
              <a:path w="15628580" h="15628580">
                <a:moveTo>
                  <a:pt x="0" y="0"/>
                </a:moveTo>
                <a:lnTo>
                  <a:pt x="15628580" y="0"/>
                </a:lnTo>
                <a:lnTo>
                  <a:pt x="15628580" y="15628580"/>
                </a:lnTo>
                <a:lnTo>
                  <a:pt x="0" y="156285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8605640" y="-5571555"/>
            <a:ext cx="8963813" cy="8963813"/>
          </a:xfrm>
          <a:custGeom>
            <a:avLst/>
            <a:gdLst/>
            <a:ahLst/>
            <a:cxnLst/>
            <a:rect l="l" t="t" r="r" b="b"/>
            <a:pathLst>
              <a:path w="8963813" h="8963813">
                <a:moveTo>
                  <a:pt x="0" y="0"/>
                </a:moveTo>
                <a:lnTo>
                  <a:pt x="8963813" y="0"/>
                </a:lnTo>
                <a:lnTo>
                  <a:pt x="8963813" y="8963813"/>
                </a:lnTo>
                <a:lnTo>
                  <a:pt x="0" y="8963813"/>
                </a:lnTo>
                <a:lnTo>
                  <a:pt x="0" y="0"/>
                </a:lnTo>
                <a:close/>
              </a:path>
            </a:pathLst>
          </a:custGeom>
          <a:blipFill>
            <a:blip r:embed="rId5">
              <a:alphaModFix amt="19999"/>
              <a:extLst>
                <a:ext uri="{96DAC541-7B7A-43D3-8B79-37D633B846F1}">
                  <asvg:svgBlip xmlns:asvg="http://schemas.microsoft.com/office/drawing/2016/SVG/main" r:embed="rId6"/>
                </a:ext>
              </a:extLst>
            </a:blip>
            <a:stretch>
              <a:fillRect/>
            </a:stretch>
          </a:blipFill>
        </p:spPr>
      </p:sp>
      <p:sp>
        <p:nvSpPr>
          <p:cNvPr id="5" name="Freeform 5"/>
          <p:cNvSpPr/>
          <p:nvPr/>
        </p:nvSpPr>
        <p:spPr>
          <a:xfrm>
            <a:off x="387454" y="2887913"/>
            <a:ext cx="17513092" cy="6370387"/>
          </a:xfrm>
          <a:custGeom>
            <a:avLst/>
            <a:gdLst/>
            <a:ahLst/>
            <a:cxnLst/>
            <a:rect l="l" t="t" r="r" b="b"/>
            <a:pathLst>
              <a:path w="17513092" h="6370387">
                <a:moveTo>
                  <a:pt x="0" y="0"/>
                </a:moveTo>
                <a:lnTo>
                  <a:pt x="17513092" y="0"/>
                </a:lnTo>
                <a:lnTo>
                  <a:pt x="17513092" y="6370387"/>
                </a:lnTo>
                <a:lnTo>
                  <a:pt x="0" y="6370387"/>
                </a:lnTo>
                <a:lnTo>
                  <a:pt x="0" y="0"/>
                </a:lnTo>
                <a:close/>
              </a:path>
            </a:pathLst>
          </a:custGeom>
          <a:blipFill>
            <a:blip r:embed="rId7"/>
            <a:stretch>
              <a:fillRect/>
            </a:stretch>
          </a:blipFill>
        </p:spPr>
      </p:sp>
      <p:sp>
        <p:nvSpPr>
          <p:cNvPr id="6" name="Freeform 6"/>
          <p:cNvSpPr/>
          <p:nvPr/>
        </p:nvSpPr>
        <p:spPr>
          <a:xfrm>
            <a:off x="745808" y="867943"/>
            <a:ext cx="3419504" cy="1185428"/>
          </a:xfrm>
          <a:custGeom>
            <a:avLst/>
            <a:gdLst/>
            <a:ahLst/>
            <a:cxnLst/>
            <a:rect l="l" t="t" r="r" b="b"/>
            <a:pathLst>
              <a:path w="3419504" h="1185428">
                <a:moveTo>
                  <a:pt x="0" y="0"/>
                </a:moveTo>
                <a:lnTo>
                  <a:pt x="3419503" y="0"/>
                </a:lnTo>
                <a:lnTo>
                  <a:pt x="3419503" y="1185428"/>
                </a:lnTo>
                <a:lnTo>
                  <a:pt x="0" y="1185428"/>
                </a:lnTo>
                <a:lnTo>
                  <a:pt x="0" y="0"/>
                </a:lnTo>
                <a:close/>
              </a:path>
            </a:pathLst>
          </a:custGeom>
          <a:blipFill>
            <a:blip r:embed="rId8"/>
            <a:stretch>
              <a:fillRect/>
            </a:stretch>
          </a:blipFill>
        </p:spPr>
      </p:sp>
      <p:sp>
        <p:nvSpPr>
          <p:cNvPr id="7" name="TextBox 7"/>
          <p:cNvSpPr txBox="1"/>
          <p:nvPr/>
        </p:nvSpPr>
        <p:spPr>
          <a:xfrm>
            <a:off x="1388489" y="813274"/>
            <a:ext cx="16010829" cy="1332865"/>
          </a:xfrm>
          <a:prstGeom prst="rect">
            <a:avLst/>
          </a:prstGeom>
        </p:spPr>
        <p:txBody>
          <a:bodyPr lIns="0" tIns="0" rIns="0" bIns="0" rtlCol="0" anchor="t">
            <a:spAutoFit/>
          </a:bodyPr>
          <a:lstStyle/>
          <a:p>
            <a:pPr algn="ctr">
              <a:lnSpc>
                <a:spcPts val="5500"/>
              </a:lnSpc>
            </a:pPr>
            <a:r>
              <a:rPr lang="en-US" sz="5000" b="1" spc="810">
                <a:solidFill>
                  <a:srgbClr val="FFFFFF"/>
                </a:solidFill>
                <a:latin typeface="Helvetica World Bold"/>
                <a:ea typeface="Helvetica World Bold"/>
                <a:cs typeface="Helvetica World Bold"/>
                <a:sym typeface="Helvetica World Bold"/>
              </a:rPr>
              <a:t>Tiras da Seguranet</a:t>
            </a:r>
          </a:p>
          <a:p>
            <a:pPr algn="ctr">
              <a:lnSpc>
                <a:spcPts val="4290"/>
              </a:lnSpc>
              <a:spcBef>
                <a:spcPct val="0"/>
              </a:spcBef>
            </a:pPr>
            <a:r>
              <a:rPr lang="en-US" sz="3900" spc="631">
                <a:solidFill>
                  <a:srgbClr val="FFFFFF"/>
                </a:solidFill>
                <a:latin typeface="Helvetica World"/>
                <a:ea typeface="Helvetica World"/>
                <a:cs typeface="Helvetica World"/>
                <a:sym typeface="Helvetica World"/>
              </a:rPr>
              <a:t>(Nelson Martins)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9144000" y="1028700"/>
            <a:ext cx="15628580" cy="15628580"/>
          </a:xfrm>
          <a:custGeom>
            <a:avLst/>
            <a:gdLst/>
            <a:ahLst/>
            <a:cxnLst/>
            <a:rect l="l" t="t" r="r" b="b"/>
            <a:pathLst>
              <a:path w="15628580" h="15628580">
                <a:moveTo>
                  <a:pt x="0" y="0"/>
                </a:moveTo>
                <a:lnTo>
                  <a:pt x="15628580" y="0"/>
                </a:lnTo>
                <a:lnTo>
                  <a:pt x="15628580" y="15628580"/>
                </a:lnTo>
                <a:lnTo>
                  <a:pt x="0" y="156285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8605640" y="-5571555"/>
            <a:ext cx="8963813" cy="8963813"/>
          </a:xfrm>
          <a:custGeom>
            <a:avLst/>
            <a:gdLst/>
            <a:ahLst/>
            <a:cxnLst/>
            <a:rect l="l" t="t" r="r" b="b"/>
            <a:pathLst>
              <a:path w="8963813" h="8963813">
                <a:moveTo>
                  <a:pt x="0" y="0"/>
                </a:moveTo>
                <a:lnTo>
                  <a:pt x="8963813" y="0"/>
                </a:lnTo>
                <a:lnTo>
                  <a:pt x="8963813" y="8963813"/>
                </a:lnTo>
                <a:lnTo>
                  <a:pt x="0" y="8963813"/>
                </a:lnTo>
                <a:lnTo>
                  <a:pt x="0" y="0"/>
                </a:lnTo>
                <a:close/>
              </a:path>
            </a:pathLst>
          </a:custGeom>
          <a:blipFill>
            <a:blip r:embed="rId5">
              <a:alphaModFix amt="19999"/>
              <a:extLst>
                <a:ext uri="{96DAC541-7B7A-43D3-8B79-37D633B846F1}">
                  <asvg:svgBlip xmlns:asvg="http://schemas.microsoft.com/office/drawing/2016/SVG/main" r:embed="rId6"/>
                </a:ext>
              </a:extLst>
            </a:blip>
            <a:stretch>
              <a:fillRect/>
            </a:stretch>
          </a:blipFill>
        </p:spPr>
      </p:sp>
      <p:sp>
        <p:nvSpPr>
          <p:cNvPr id="5" name="Freeform 5"/>
          <p:cNvSpPr/>
          <p:nvPr/>
        </p:nvSpPr>
        <p:spPr>
          <a:xfrm>
            <a:off x="466346" y="2967001"/>
            <a:ext cx="17355308" cy="6291299"/>
          </a:xfrm>
          <a:custGeom>
            <a:avLst/>
            <a:gdLst/>
            <a:ahLst/>
            <a:cxnLst/>
            <a:rect l="l" t="t" r="r" b="b"/>
            <a:pathLst>
              <a:path w="17355308" h="6291299">
                <a:moveTo>
                  <a:pt x="0" y="0"/>
                </a:moveTo>
                <a:lnTo>
                  <a:pt x="17355308" y="0"/>
                </a:lnTo>
                <a:lnTo>
                  <a:pt x="17355308" y="6291299"/>
                </a:lnTo>
                <a:lnTo>
                  <a:pt x="0" y="6291299"/>
                </a:lnTo>
                <a:lnTo>
                  <a:pt x="0" y="0"/>
                </a:lnTo>
                <a:close/>
              </a:path>
            </a:pathLst>
          </a:custGeom>
          <a:blipFill>
            <a:blip r:embed="rId7"/>
            <a:stretch>
              <a:fillRect/>
            </a:stretch>
          </a:blipFill>
        </p:spPr>
      </p:sp>
      <p:sp>
        <p:nvSpPr>
          <p:cNvPr id="6" name="TextBox 6"/>
          <p:cNvSpPr txBox="1"/>
          <p:nvPr/>
        </p:nvSpPr>
        <p:spPr>
          <a:xfrm>
            <a:off x="748665" y="937099"/>
            <a:ext cx="16510635" cy="1332865"/>
          </a:xfrm>
          <a:prstGeom prst="rect">
            <a:avLst/>
          </a:prstGeom>
        </p:spPr>
        <p:txBody>
          <a:bodyPr lIns="0" tIns="0" rIns="0" bIns="0" rtlCol="0" anchor="t">
            <a:spAutoFit/>
          </a:bodyPr>
          <a:lstStyle/>
          <a:p>
            <a:pPr algn="ctr">
              <a:lnSpc>
                <a:spcPts val="5500"/>
              </a:lnSpc>
            </a:pPr>
            <a:r>
              <a:rPr lang="en-US" sz="5000" b="1" spc="810">
                <a:solidFill>
                  <a:srgbClr val="FFFFFF"/>
                </a:solidFill>
                <a:latin typeface="Helvetica World Bold"/>
                <a:ea typeface="Helvetica World Bold"/>
                <a:cs typeface="Helvetica World Bold"/>
                <a:sym typeface="Helvetica World Bold"/>
              </a:rPr>
              <a:t>Tiras da Seguranet</a:t>
            </a:r>
          </a:p>
          <a:p>
            <a:pPr algn="ctr">
              <a:lnSpc>
                <a:spcPts val="4290"/>
              </a:lnSpc>
              <a:spcBef>
                <a:spcPct val="0"/>
              </a:spcBef>
            </a:pPr>
            <a:r>
              <a:rPr lang="en-US" sz="3900" spc="631">
                <a:solidFill>
                  <a:srgbClr val="FFFFFF"/>
                </a:solidFill>
                <a:latin typeface="Helvetica World"/>
                <a:ea typeface="Helvetica World"/>
                <a:cs typeface="Helvetica World"/>
                <a:sym typeface="Helvetica World"/>
              </a:rPr>
              <a:t>(Nelson Martins)</a:t>
            </a:r>
          </a:p>
        </p:txBody>
      </p:sp>
      <p:sp>
        <p:nvSpPr>
          <p:cNvPr id="7" name="Freeform 7"/>
          <p:cNvSpPr/>
          <p:nvPr/>
        </p:nvSpPr>
        <p:spPr>
          <a:xfrm>
            <a:off x="748665" y="898999"/>
            <a:ext cx="3419504" cy="1185428"/>
          </a:xfrm>
          <a:custGeom>
            <a:avLst/>
            <a:gdLst/>
            <a:ahLst/>
            <a:cxnLst/>
            <a:rect l="l" t="t" r="r" b="b"/>
            <a:pathLst>
              <a:path w="3419504" h="1185428">
                <a:moveTo>
                  <a:pt x="0" y="0"/>
                </a:moveTo>
                <a:lnTo>
                  <a:pt x="3419504" y="0"/>
                </a:lnTo>
                <a:lnTo>
                  <a:pt x="3419504" y="1185428"/>
                </a:lnTo>
                <a:lnTo>
                  <a:pt x="0" y="1185428"/>
                </a:lnTo>
                <a:lnTo>
                  <a:pt x="0" y="0"/>
                </a:lnTo>
                <a:close/>
              </a:path>
            </a:pathLst>
          </a:custGeom>
          <a:blipFill>
            <a:blip r:embed="rId8"/>
            <a:stretch>
              <a:fillRect/>
            </a:stretch>
          </a:blipFill>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8141602" y="-5700155"/>
            <a:ext cx="15628580" cy="15628580"/>
          </a:xfrm>
          <a:custGeom>
            <a:avLst/>
            <a:gdLst/>
            <a:ahLst/>
            <a:cxnLst/>
            <a:rect l="l" t="t" r="r" b="b"/>
            <a:pathLst>
              <a:path w="15628580" h="15628580">
                <a:moveTo>
                  <a:pt x="0" y="0"/>
                </a:moveTo>
                <a:lnTo>
                  <a:pt x="15628580" y="0"/>
                </a:lnTo>
                <a:lnTo>
                  <a:pt x="15628580" y="15628580"/>
                </a:lnTo>
                <a:lnTo>
                  <a:pt x="0" y="156285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8605640" y="-5571555"/>
            <a:ext cx="8963813" cy="8963813"/>
          </a:xfrm>
          <a:custGeom>
            <a:avLst/>
            <a:gdLst/>
            <a:ahLst/>
            <a:cxnLst/>
            <a:rect l="l" t="t" r="r" b="b"/>
            <a:pathLst>
              <a:path w="8963813" h="8963813">
                <a:moveTo>
                  <a:pt x="0" y="0"/>
                </a:moveTo>
                <a:lnTo>
                  <a:pt x="8963813" y="0"/>
                </a:lnTo>
                <a:lnTo>
                  <a:pt x="8963813" y="8963813"/>
                </a:lnTo>
                <a:lnTo>
                  <a:pt x="0" y="8963813"/>
                </a:lnTo>
                <a:lnTo>
                  <a:pt x="0" y="0"/>
                </a:lnTo>
                <a:close/>
              </a:path>
            </a:pathLst>
          </a:custGeom>
          <a:blipFill>
            <a:blip r:embed="rId5">
              <a:alphaModFix amt="19999"/>
              <a:extLst>
                <a:ext uri="{96DAC541-7B7A-43D3-8B79-37D633B846F1}">
                  <asvg:svgBlip xmlns:asvg="http://schemas.microsoft.com/office/drawing/2016/SVG/main" r:embed="rId6"/>
                </a:ext>
              </a:extLst>
            </a:blip>
            <a:stretch>
              <a:fillRect/>
            </a:stretch>
          </a:blipFill>
        </p:spPr>
      </p:sp>
      <p:sp>
        <p:nvSpPr>
          <p:cNvPr id="5" name="TextBox 5"/>
          <p:cNvSpPr txBox="1"/>
          <p:nvPr/>
        </p:nvSpPr>
        <p:spPr>
          <a:xfrm>
            <a:off x="1558624" y="501639"/>
            <a:ext cx="16010829" cy="581660"/>
          </a:xfrm>
          <a:prstGeom prst="rect">
            <a:avLst/>
          </a:prstGeom>
        </p:spPr>
        <p:txBody>
          <a:bodyPr lIns="0" tIns="0" rIns="0" bIns="0" rtlCol="0" anchor="t">
            <a:spAutoFit/>
          </a:bodyPr>
          <a:lstStyle/>
          <a:p>
            <a:pPr algn="ctr">
              <a:lnSpc>
                <a:spcPts val="4180"/>
              </a:lnSpc>
              <a:spcBef>
                <a:spcPct val="0"/>
              </a:spcBef>
            </a:pPr>
            <a:r>
              <a:rPr lang="en-US" sz="3800" b="1" spc="615">
                <a:solidFill>
                  <a:srgbClr val="FFFFFF"/>
                </a:solidFill>
                <a:latin typeface="Helvetica World Bold"/>
                <a:ea typeface="Helvetica World Bold"/>
                <a:cs typeface="Helvetica World Bold"/>
                <a:sym typeface="Helvetica World Bold"/>
              </a:rPr>
              <a:t>DESAFIO: Detox Digital</a:t>
            </a:r>
          </a:p>
        </p:txBody>
      </p:sp>
      <p:sp>
        <p:nvSpPr>
          <p:cNvPr id="6" name="TextBox 6"/>
          <p:cNvSpPr txBox="1"/>
          <p:nvPr/>
        </p:nvSpPr>
        <p:spPr>
          <a:xfrm>
            <a:off x="5512754" y="9041330"/>
            <a:ext cx="12775246" cy="887095"/>
          </a:xfrm>
          <a:prstGeom prst="rect">
            <a:avLst/>
          </a:prstGeom>
        </p:spPr>
        <p:txBody>
          <a:bodyPr lIns="0" tIns="0" rIns="0" bIns="0" rtlCol="0" anchor="t">
            <a:spAutoFit/>
          </a:bodyPr>
          <a:lstStyle/>
          <a:p>
            <a:pPr algn="ctr">
              <a:lnSpc>
                <a:spcPts val="7279"/>
              </a:lnSpc>
            </a:pPr>
            <a:r>
              <a:rPr lang="en-US" sz="5199" b="1" i="1">
                <a:solidFill>
                  <a:srgbClr val="FFEA00"/>
                </a:solidFill>
                <a:latin typeface="Open Sans Bold Italics"/>
                <a:ea typeface="Open Sans Bold Italics"/>
                <a:cs typeface="Open Sans Bold Italics"/>
                <a:sym typeface="Open Sans Bold Italics"/>
              </a:rPr>
              <a:t>O telemóvel espera... a tua vida não!</a:t>
            </a:r>
          </a:p>
        </p:txBody>
      </p:sp>
      <p:sp>
        <p:nvSpPr>
          <p:cNvPr id="7" name="TextBox 7"/>
          <p:cNvSpPr txBox="1"/>
          <p:nvPr/>
        </p:nvSpPr>
        <p:spPr>
          <a:xfrm>
            <a:off x="615471" y="942975"/>
            <a:ext cx="17331262" cy="7879715"/>
          </a:xfrm>
          <a:prstGeom prst="rect">
            <a:avLst/>
          </a:prstGeom>
        </p:spPr>
        <p:txBody>
          <a:bodyPr lIns="0" tIns="0" rIns="0" bIns="0" rtlCol="0" anchor="t">
            <a:spAutoFit/>
          </a:bodyPr>
          <a:lstStyle/>
          <a:p>
            <a:pPr algn="l">
              <a:lnSpc>
                <a:spcPts val="5600"/>
              </a:lnSpc>
            </a:pPr>
            <a:r>
              <a:rPr lang="en-US" sz="4000" b="1">
                <a:solidFill>
                  <a:srgbClr val="FFFFFF"/>
                </a:solidFill>
                <a:latin typeface="Open Sans Bold"/>
                <a:ea typeface="Open Sans Bold"/>
                <a:cs typeface="Open Sans Bold"/>
                <a:sym typeface="Open Sans Bold"/>
              </a:rPr>
              <a:t>NA ESCOLA</a:t>
            </a:r>
          </a:p>
          <a:p>
            <a:pPr marL="863606" lvl="1" indent="-431803" algn="l">
              <a:lnSpc>
                <a:spcPts val="5600"/>
              </a:lnSpc>
              <a:buFont typeface="Arial"/>
              <a:buChar char="•"/>
            </a:pPr>
            <a:r>
              <a:rPr lang="en-US" sz="4000">
                <a:solidFill>
                  <a:srgbClr val="FFFFFF"/>
                </a:solidFill>
                <a:latin typeface="Open Sans"/>
                <a:ea typeface="Open Sans"/>
                <a:cs typeface="Open Sans"/>
                <a:sym typeface="Open Sans"/>
              </a:rPr>
              <a:t>4.ª feira sem telemóvel</a:t>
            </a:r>
          </a:p>
          <a:p>
            <a:pPr algn="l">
              <a:lnSpc>
                <a:spcPts val="3780"/>
              </a:lnSpc>
            </a:pPr>
            <a:endParaRPr lang="en-US" sz="4000">
              <a:solidFill>
                <a:srgbClr val="FFFFFF"/>
              </a:solidFill>
              <a:latin typeface="Open Sans"/>
              <a:ea typeface="Open Sans"/>
              <a:cs typeface="Open Sans"/>
              <a:sym typeface="Open Sans"/>
            </a:endParaRPr>
          </a:p>
          <a:p>
            <a:pPr algn="l">
              <a:lnSpc>
                <a:spcPts val="5600"/>
              </a:lnSpc>
            </a:pPr>
            <a:r>
              <a:rPr lang="en-US" sz="4000" b="1">
                <a:solidFill>
                  <a:srgbClr val="FFFFFF"/>
                </a:solidFill>
                <a:latin typeface="Open Sans Bold"/>
                <a:ea typeface="Open Sans Bold"/>
                <a:cs typeface="Open Sans Bold"/>
                <a:sym typeface="Open Sans Bold"/>
              </a:rPr>
              <a:t>EM fAMÍLIA</a:t>
            </a:r>
          </a:p>
          <a:p>
            <a:pPr marL="863606" lvl="1" indent="-431803" algn="l">
              <a:lnSpc>
                <a:spcPts val="5600"/>
              </a:lnSpc>
              <a:buFont typeface="Arial"/>
              <a:buChar char="•"/>
            </a:pPr>
            <a:r>
              <a:rPr lang="en-US" sz="4000">
                <a:solidFill>
                  <a:srgbClr val="FFFFFF"/>
                </a:solidFill>
                <a:latin typeface="Open Sans"/>
                <a:ea typeface="Open Sans"/>
                <a:cs typeface="Open Sans"/>
                <a:sym typeface="Open Sans"/>
              </a:rPr>
              <a:t>Refeições sem telemóvel</a:t>
            </a:r>
          </a:p>
          <a:p>
            <a:pPr algn="l">
              <a:lnSpc>
                <a:spcPts val="3780"/>
              </a:lnSpc>
            </a:pPr>
            <a:endParaRPr lang="en-US" sz="4000">
              <a:solidFill>
                <a:srgbClr val="FFFFFF"/>
              </a:solidFill>
              <a:latin typeface="Open Sans"/>
              <a:ea typeface="Open Sans"/>
              <a:cs typeface="Open Sans"/>
              <a:sym typeface="Open Sans"/>
            </a:endParaRPr>
          </a:p>
          <a:p>
            <a:pPr algn="l">
              <a:lnSpc>
                <a:spcPts val="5600"/>
              </a:lnSpc>
            </a:pPr>
            <a:r>
              <a:rPr lang="en-US" sz="4000" b="1">
                <a:solidFill>
                  <a:srgbClr val="FFFFFF"/>
                </a:solidFill>
                <a:latin typeface="Open Sans Bold"/>
                <a:ea typeface="Open Sans Bold"/>
                <a:cs typeface="Open Sans Bold"/>
                <a:sym typeface="Open Sans Bold"/>
              </a:rPr>
              <a:t>DESAFIO PESSOAL PARA O ALUNO</a:t>
            </a:r>
          </a:p>
          <a:p>
            <a:pPr marL="863606" lvl="1" indent="-431803" algn="l">
              <a:lnSpc>
                <a:spcPts val="6960"/>
              </a:lnSpc>
              <a:buFont typeface="Arial"/>
              <a:buChar char="•"/>
            </a:pPr>
            <a:r>
              <a:rPr lang="en-US" sz="4000">
                <a:solidFill>
                  <a:srgbClr val="FFFFFF"/>
                </a:solidFill>
                <a:latin typeface="Open Sans"/>
                <a:ea typeface="Open Sans"/>
                <a:cs typeface="Open Sans"/>
                <a:sym typeface="Open Sans"/>
              </a:rPr>
              <a:t>Passar algum tempo sem telefone ( uma tarde, algumas horas).</a:t>
            </a:r>
          </a:p>
          <a:p>
            <a:pPr marL="863596" lvl="1" indent="-431798" algn="l">
              <a:lnSpc>
                <a:spcPts val="6959"/>
              </a:lnSpc>
              <a:buFont typeface="Arial"/>
              <a:buChar char="•"/>
            </a:pPr>
            <a:r>
              <a:rPr lang="en-US" sz="3999">
                <a:solidFill>
                  <a:srgbClr val="FFFFFF"/>
                </a:solidFill>
                <a:latin typeface="Open Sans"/>
                <a:ea typeface="Open Sans"/>
                <a:cs typeface="Open Sans"/>
                <a:sym typeface="Open Sans"/>
              </a:rPr>
              <a:t>Não usar o telefone nos intervalos e antes de dormir.</a:t>
            </a:r>
          </a:p>
          <a:p>
            <a:pPr marL="863596" lvl="1" indent="-431798" algn="l">
              <a:lnSpc>
                <a:spcPts val="6959"/>
              </a:lnSpc>
              <a:buFont typeface="Arial"/>
              <a:buChar char="•"/>
            </a:pPr>
            <a:r>
              <a:rPr lang="en-US" sz="3999">
                <a:solidFill>
                  <a:srgbClr val="FFFFFF"/>
                </a:solidFill>
                <a:latin typeface="Open Sans"/>
                <a:ea typeface="Open Sans"/>
                <a:cs typeface="Open Sans"/>
                <a:sym typeface="Open Sans"/>
              </a:rPr>
              <a:t>Realizar atividades alternativas (ler, desenhar, desporto, conversar...).</a:t>
            </a:r>
          </a:p>
          <a:p>
            <a:pPr marL="863596" lvl="1" indent="-431798" algn="l">
              <a:lnSpc>
                <a:spcPts val="6959"/>
              </a:lnSpc>
              <a:buFont typeface="Arial"/>
              <a:buChar char="•"/>
            </a:pPr>
            <a:r>
              <a:rPr lang="en-US" sz="3999">
                <a:solidFill>
                  <a:srgbClr val="FFFFFF"/>
                </a:solidFill>
                <a:latin typeface="Open Sans"/>
                <a:ea typeface="Open Sans"/>
                <a:cs typeface="Open Sans"/>
                <a:sym typeface="Open Sans"/>
              </a:rPr>
              <a:t>Desligar as notificações (período de estudo...).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sp>
      <p:sp>
        <p:nvSpPr>
          <p:cNvPr id="3" name="Freeform 3"/>
          <p:cNvSpPr/>
          <p:nvPr/>
        </p:nvSpPr>
        <p:spPr>
          <a:xfrm>
            <a:off x="5354974" y="-122789"/>
            <a:ext cx="18685978" cy="18685978"/>
          </a:xfrm>
          <a:custGeom>
            <a:avLst/>
            <a:gdLst/>
            <a:ahLst/>
            <a:cxnLst/>
            <a:rect l="l" t="t" r="r" b="b"/>
            <a:pathLst>
              <a:path w="18685978" h="18685978">
                <a:moveTo>
                  <a:pt x="0" y="0"/>
                </a:moveTo>
                <a:lnTo>
                  <a:pt x="18685978" y="0"/>
                </a:lnTo>
                <a:lnTo>
                  <a:pt x="18685978" y="18685978"/>
                </a:lnTo>
                <a:lnTo>
                  <a:pt x="0" y="1868597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9144000" y="-6131962"/>
            <a:ext cx="8963813" cy="8963813"/>
          </a:xfrm>
          <a:custGeom>
            <a:avLst/>
            <a:gdLst/>
            <a:ahLst/>
            <a:cxnLst/>
            <a:rect l="l" t="t" r="r" b="b"/>
            <a:pathLst>
              <a:path w="8963813" h="8963813">
                <a:moveTo>
                  <a:pt x="0" y="0"/>
                </a:moveTo>
                <a:lnTo>
                  <a:pt x="8963813" y="0"/>
                </a:lnTo>
                <a:lnTo>
                  <a:pt x="8963813" y="8963813"/>
                </a:lnTo>
                <a:lnTo>
                  <a:pt x="0" y="8963813"/>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sp>
      <p:sp>
        <p:nvSpPr>
          <p:cNvPr id="5" name="Freeform 5"/>
          <p:cNvSpPr/>
          <p:nvPr/>
        </p:nvSpPr>
        <p:spPr>
          <a:xfrm>
            <a:off x="11454365" y="1028700"/>
            <a:ext cx="10339238" cy="11918429"/>
          </a:xfrm>
          <a:custGeom>
            <a:avLst/>
            <a:gdLst/>
            <a:ahLst/>
            <a:cxnLst/>
            <a:rect l="l" t="t" r="r" b="b"/>
            <a:pathLst>
              <a:path w="10339238" h="11918429">
                <a:moveTo>
                  <a:pt x="0" y="0"/>
                </a:moveTo>
                <a:lnTo>
                  <a:pt x="10339238" y="0"/>
                </a:lnTo>
                <a:lnTo>
                  <a:pt x="10339238" y="11918429"/>
                </a:lnTo>
                <a:lnTo>
                  <a:pt x="0" y="11918429"/>
                </a:lnTo>
                <a:lnTo>
                  <a:pt x="0" y="0"/>
                </a:lnTo>
                <a:close/>
              </a:path>
            </a:pathLst>
          </a:custGeom>
          <a:blipFill>
            <a:blip r:embed="rId8"/>
            <a:stretch>
              <a:fillRect/>
            </a:stretch>
          </a:blipFill>
        </p:spPr>
      </p:sp>
      <p:sp>
        <p:nvSpPr>
          <p:cNvPr id="6" name="Freeform 6"/>
          <p:cNvSpPr/>
          <p:nvPr/>
        </p:nvSpPr>
        <p:spPr>
          <a:xfrm>
            <a:off x="4964675" y="8438618"/>
            <a:ext cx="6489690" cy="6489690"/>
          </a:xfrm>
          <a:custGeom>
            <a:avLst/>
            <a:gdLst/>
            <a:ahLst/>
            <a:cxnLst/>
            <a:rect l="l" t="t" r="r" b="b"/>
            <a:pathLst>
              <a:path w="6489690" h="6489690">
                <a:moveTo>
                  <a:pt x="0" y="0"/>
                </a:moveTo>
                <a:lnTo>
                  <a:pt x="6489690" y="0"/>
                </a:lnTo>
                <a:lnTo>
                  <a:pt x="6489690" y="6489690"/>
                </a:lnTo>
                <a:lnTo>
                  <a:pt x="0" y="6489690"/>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sp>
      <p:sp>
        <p:nvSpPr>
          <p:cNvPr id="7" name="Freeform 7"/>
          <p:cNvSpPr/>
          <p:nvPr/>
        </p:nvSpPr>
        <p:spPr>
          <a:xfrm>
            <a:off x="5354974" y="8504150"/>
            <a:ext cx="2931683" cy="1066400"/>
          </a:xfrm>
          <a:custGeom>
            <a:avLst/>
            <a:gdLst/>
            <a:ahLst/>
            <a:cxnLst/>
            <a:rect l="l" t="t" r="r" b="b"/>
            <a:pathLst>
              <a:path w="2931683" h="1066400">
                <a:moveTo>
                  <a:pt x="0" y="0"/>
                </a:moveTo>
                <a:lnTo>
                  <a:pt x="2931683" y="0"/>
                </a:lnTo>
                <a:lnTo>
                  <a:pt x="2931683" y="1066399"/>
                </a:lnTo>
                <a:lnTo>
                  <a:pt x="0" y="1066399"/>
                </a:lnTo>
                <a:lnTo>
                  <a:pt x="0" y="0"/>
                </a:lnTo>
                <a:close/>
              </a:path>
            </a:pathLst>
          </a:custGeom>
          <a:blipFill>
            <a:blip r:embed="rId9"/>
            <a:stretch>
              <a:fillRect/>
            </a:stretch>
          </a:blipFill>
        </p:spPr>
      </p:sp>
      <p:sp>
        <p:nvSpPr>
          <p:cNvPr id="8" name="Freeform 8"/>
          <p:cNvSpPr/>
          <p:nvPr/>
        </p:nvSpPr>
        <p:spPr>
          <a:xfrm>
            <a:off x="792776" y="8498151"/>
            <a:ext cx="4021495" cy="1072399"/>
          </a:xfrm>
          <a:custGeom>
            <a:avLst/>
            <a:gdLst/>
            <a:ahLst/>
            <a:cxnLst/>
            <a:rect l="l" t="t" r="r" b="b"/>
            <a:pathLst>
              <a:path w="4021495" h="1072399">
                <a:moveTo>
                  <a:pt x="0" y="0"/>
                </a:moveTo>
                <a:lnTo>
                  <a:pt x="4021494" y="0"/>
                </a:lnTo>
                <a:lnTo>
                  <a:pt x="4021494" y="1072398"/>
                </a:lnTo>
                <a:lnTo>
                  <a:pt x="0" y="1072398"/>
                </a:lnTo>
                <a:lnTo>
                  <a:pt x="0" y="0"/>
                </a:lnTo>
                <a:close/>
              </a:path>
            </a:pathLst>
          </a:custGeom>
          <a:blipFill>
            <a:blip r:embed="rId10"/>
            <a:stretch>
              <a:fillRect/>
            </a:stretch>
          </a:blipFill>
        </p:spPr>
      </p:sp>
      <p:sp>
        <p:nvSpPr>
          <p:cNvPr id="9" name="TextBox 9"/>
          <p:cNvSpPr txBox="1"/>
          <p:nvPr/>
        </p:nvSpPr>
        <p:spPr>
          <a:xfrm>
            <a:off x="1257300" y="647700"/>
            <a:ext cx="8876684" cy="5895027"/>
          </a:xfrm>
          <a:prstGeom prst="rect">
            <a:avLst/>
          </a:prstGeom>
        </p:spPr>
        <p:txBody>
          <a:bodyPr lIns="0" tIns="0" rIns="0" bIns="0" rtlCol="0" anchor="t">
            <a:spAutoFit/>
          </a:bodyPr>
          <a:lstStyle/>
          <a:p>
            <a:pPr algn="ctr">
              <a:lnSpc>
                <a:spcPts val="11223"/>
              </a:lnSpc>
            </a:pPr>
            <a:r>
              <a:rPr lang="en-US" sz="6034" b="1" spc="736">
                <a:solidFill>
                  <a:srgbClr val="FFFFFF"/>
                </a:solidFill>
                <a:latin typeface="Helvetica World Bold"/>
                <a:ea typeface="Helvetica World Bold"/>
                <a:cs typeface="Helvetica World Bold"/>
                <a:sym typeface="Helvetica World Bold"/>
              </a:rPr>
              <a:t>AFINAL, QUAL É O TEU PERFIL DE UTILIZADOR DE TELEMÓVEL?</a:t>
            </a:r>
          </a:p>
        </p:txBody>
      </p:sp>
      <p:sp>
        <p:nvSpPr>
          <p:cNvPr id="10" name="TextBox 10"/>
          <p:cNvSpPr txBox="1"/>
          <p:nvPr/>
        </p:nvSpPr>
        <p:spPr>
          <a:xfrm rot="-194759">
            <a:off x="13062503" y="2947777"/>
            <a:ext cx="3853100" cy="4108450"/>
          </a:xfrm>
          <a:prstGeom prst="rect">
            <a:avLst/>
          </a:prstGeom>
        </p:spPr>
        <p:txBody>
          <a:bodyPr lIns="0" tIns="0" rIns="0" bIns="0" rtlCol="0" anchor="t">
            <a:spAutoFit/>
          </a:bodyPr>
          <a:lstStyle/>
          <a:p>
            <a:pPr algn="ctr">
              <a:lnSpc>
                <a:spcPts val="4399"/>
              </a:lnSpc>
              <a:spcBef>
                <a:spcPct val="0"/>
              </a:spcBef>
            </a:pPr>
            <a:r>
              <a:rPr lang="en-US" sz="3999" b="1">
                <a:solidFill>
                  <a:srgbClr val="A70052"/>
                </a:solidFill>
                <a:latin typeface="Helvetica World Bold"/>
                <a:ea typeface="Helvetica World Bold"/>
                <a:cs typeface="Helvetica World Bold"/>
                <a:sym typeface="Helvetica World Bold"/>
              </a:rPr>
              <a:t>SAUDÁVEL</a:t>
            </a:r>
          </a:p>
          <a:p>
            <a:pPr algn="ctr">
              <a:lnSpc>
                <a:spcPts val="4399"/>
              </a:lnSpc>
              <a:spcBef>
                <a:spcPct val="0"/>
              </a:spcBef>
            </a:pPr>
            <a:endParaRPr lang="en-US" sz="3999" b="1">
              <a:solidFill>
                <a:srgbClr val="A70052"/>
              </a:solidFill>
              <a:latin typeface="Helvetica World Bold"/>
              <a:ea typeface="Helvetica World Bold"/>
              <a:cs typeface="Helvetica World Bold"/>
              <a:sym typeface="Helvetica World Bold"/>
            </a:endParaRPr>
          </a:p>
          <a:p>
            <a:pPr algn="ctr">
              <a:lnSpc>
                <a:spcPts val="4399"/>
              </a:lnSpc>
              <a:spcBef>
                <a:spcPct val="0"/>
              </a:spcBef>
            </a:pPr>
            <a:endParaRPr lang="en-US" sz="3999" b="1">
              <a:solidFill>
                <a:srgbClr val="A70052"/>
              </a:solidFill>
              <a:latin typeface="Helvetica World Bold"/>
              <a:ea typeface="Helvetica World Bold"/>
              <a:cs typeface="Helvetica World Bold"/>
              <a:sym typeface="Helvetica World Bold"/>
            </a:endParaRPr>
          </a:p>
          <a:p>
            <a:pPr algn="ctr">
              <a:lnSpc>
                <a:spcPts val="4399"/>
              </a:lnSpc>
              <a:spcBef>
                <a:spcPct val="0"/>
              </a:spcBef>
            </a:pPr>
            <a:r>
              <a:rPr lang="en-US" sz="3999" b="1">
                <a:solidFill>
                  <a:srgbClr val="A70052"/>
                </a:solidFill>
                <a:latin typeface="Helvetica World Bold"/>
                <a:ea typeface="Helvetica World Bold"/>
                <a:cs typeface="Helvetica World Bold"/>
                <a:sym typeface="Helvetica World Bold"/>
              </a:rPr>
              <a:t>ABUSIVO</a:t>
            </a:r>
          </a:p>
          <a:p>
            <a:pPr algn="ctr">
              <a:lnSpc>
                <a:spcPts val="4399"/>
              </a:lnSpc>
              <a:spcBef>
                <a:spcPct val="0"/>
              </a:spcBef>
            </a:pPr>
            <a:r>
              <a:rPr lang="en-US" sz="3999" b="1">
                <a:solidFill>
                  <a:srgbClr val="A70052"/>
                </a:solidFill>
                <a:latin typeface="Helvetica World Bold"/>
                <a:ea typeface="Helvetica World Bold"/>
                <a:cs typeface="Helvetica World Bold"/>
                <a:sym typeface="Helvetica World Bold"/>
              </a:rPr>
              <a:t> </a:t>
            </a:r>
          </a:p>
          <a:p>
            <a:pPr algn="ctr">
              <a:lnSpc>
                <a:spcPts val="4399"/>
              </a:lnSpc>
              <a:spcBef>
                <a:spcPct val="0"/>
              </a:spcBef>
            </a:pPr>
            <a:endParaRPr lang="en-US" sz="3999" b="1">
              <a:solidFill>
                <a:srgbClr val="A70052"/>
              </a:solidFill>
              <a:latin typeface="Helvetica World Bold"/>
              <a:ea typeface="Helvetica World Bold"/>
              <a:cs typeface="Helvetica World Bold"/>
              <a:sym typeface="Helvetica World Bold"/>
            </a:endParaRPr>
          </a:p>
          <a:p>
            <a:pPr algn="ctr">
              <a:lnSpc>
                <a:spcPts val="4399"/>
              </a:lnSpc>
              <a:spcBef>
                <a:spcPct val="0"/>
              </a:spcBef>
            </a:pPr>
            <a:r>
              <a:rPr lang="en-US" sz="3999" b="1">
                <a:solidFill>
                  <a:srgbClr val="A70052"/>
                </a:solidFill>
                <a:latin typeface="Helvetica World Bold"/>
                <a:ea typeface="Helvetica World Bold"/>
                <a:cs typeface="Helvetica World Bold"/>
                <a:sym typeface="Helvetica World Bold"/>
              </a:rPr>
              <a:t> DEPENDENTE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4"/>
            <a:stretch>
              <a:fillRect t="-9222" b="-9222"/>
            </a:stretch>
          </a:blipFill>
        </p:spPr>
      </p:sp>
      <p:sp>
        <p:nvSpPr>
          <p:cNvPr id="3" name="Freeform 3"/>
          <p:cNvSpPr/>
          <p:nvPr/>
        </p:nvSpPr>
        <p:spPr>
          <a:xfrm>
            <a:off x="3647905" y="1444010"/>
            <a:ext cx="19769711" cy="19769711"/>
          </a:xfrm>
          <a:custGeom>
            <a:avLst/>
            <a:gdLst/>
            <a:ahLst/>
            <a:cxnLst/>
            <a:rect l="l" t="t" r="r" b="b"/>
            <a:pathLst>
              <a:path w="19769711" h="19769711">
                <a:moveTo>
                  <a:pt x="0" y="0"/>
                </a:moveTo>
                <a:lnTo>
                  <a:pt x="19769711" y="0"/>
                </a:lnTo>
                <a:lnTo>
                  <a:pt x="19769711" y="19769711"/>
                </a:lnTo>
                <a:lnTo>
                  <a:pt x="0" y="197697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Freeform 4"/>
          <p:cNvSpPr/>
          <p:nvPr/>
        </p:nvSpPr>
        <p:spPr>
          <a:xfrm>
            <a:off x="10837583" y="-6186424"/>
            <a:ext cx="9065379" cy="9065379"/>
          </a:xfrm>
          <a:custGeom>
            <a:avLst/>
            <a:gdLst/>
            <a:ahLst/>
            <a:cxnLst/>
            <a:rect l="l" t="t" r="r" b="b"/>
            <a:pathLst>
              <a:path w="9065379" h="9065379">
                <a:moveTo>
                  <a:pt x="0" y="0"/>
                </a:moveTo>
                <a:lnTo>
                  <a:pt x="9065379" y="0"/>
                </a:lnTo>
                <a:lnTo>
                  <a:pt x="9065379" y="9065379"/>
                </a:lnTo>
                <a:lnTo>
                  <a:pt x="0" y="9065379"/>
                </a:lnTo>
                <a:lnTo>
                  <a:pt x="0" y="0"/>
                </a:lnTo>
                <a:close/>
              </a:path>
            </a:pathLst>
          </a:custGeom>
          <a:blipFill>
            <a:blip r:embed="rId7">
              <a:alphaModFix amt="19999"/>
              <a:extLst>
                <a:ext uri="{96DAC541-7B7A-43D3-8B79-37D633B846F1}">
                  <asvg:svgBlip xmlns:asvg="http://schemas.microsoft.com/office/drawing/2016/SVG/main" r:embed="rId8"/>
                </a:ext>
              </a:extLst>
            </a:blip>
            <a:stretch>
              <a:fillRect/>
            </a:stretch>
          </a:blipFill>
        </p:spPr>
      </p:sp>
      <p:sp>
        <p:nvSpPr>
          <p:cNvPr id="5" name="Freeform 5"/>
          <p:cNvSpPr/>
          <p:nvPr/>
        </p:nvSpPr>
        <p:spPr>
          <a:xfrm>
            <a:off x="4499497" y="8845550"/>
            <a:ext cx="4861571" cy="4861571"/>
          </a:xfrm>
          <a:custGeom>
            <a:avLst/>
            <a:gdLst/>
            <a:ahLst/>
            <a:cxnLst/>
            <a:rect l="l" t="t" r="r" b="b"/>
            <a:pathLst>
              <a:path w="4861571" h="4861571">
                <a:moveTo>
                  <a:pt x="0" y="0"/>
                </a:moveTo>
                <a:lnTo>
                  <a:pt x="4861571" y="0"/>
                </a:lnTo>
                <a:lnTo>
                  <a:pt x="4861571" y="4861571"/>
                </a:lnTo>
                <a:lnTo>
                  <a:pt x="0" y="4861571"/>
                </a:lnTo>
                <a:lnTo>
                  <a:pt x="0" y="0"/>
                </a:lnTo>
                <a:close/>
              </a:path>
            </a:pathLst>
          </a:custGeom>
          <a:blipFill>
            <a:blip r:embed="rId7">
              <a:alphaModFix amt="19999"/>
              <a:extLst>
                <a:ext uri="{96DAC541-7B7A-43D3-8B79-37D633B846F1}">
                  <asvg:svgBlip xmlns:asvg="http://schemas.microsoft.com/office/drawing/2016/SVG/main" r:embed="rId8"/>
                </a:ext>
              </a:extLst>
            </a:blip>
            <a:stretch>
              <a:fillRect/>
            </a:stretch>
          </a:blipFill>
        </p:spPr>
      </p:sp>
      <p:pic>
        <p:nvPicPr>
          <p:cNvPr id="6" name="Picture 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rcRect/>
          <a:stretch>
            <a:fillRect/>
          </a:stretch>
        </p:blipFill>
        <p:spPr>
          <a:xfrm>
            <a:off x="0" y="0"/>
            <a:ext cx="18273712" cy="10295049"/>
          </a:xfrm>
          <a:prstGeom prst="rect">
            <a:avLst/>
          </a:prstGeom>
        </p:spPr>
      </p:pic>
    </p:spTree>
  </p:cSld>
  <p:clrMapOvr>
    <a:masterClrMapping/>
  </p:clrMapOvr>
  <p:timing>
    <p:tnLst>
      <p:par>
        <p:cTn id="1" dur="indefinite" restart="never" nodeType="tmRoot">
          <p:childTnLst>
            <p:video>
              <p:cMediaNode vol="100000">
                <p:cTn id="2" fill="hold" display="0">
                  <p:stCondLst>
                    <p:cond delay="indefinite"/>
                  </p:stCondLst>
                </p:cTn>
                <p:tgtEl>
                  <p:spTgt spid="6"/>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sp>
      <p:sp>
        <p:nvSpPr>
          <p:cNvPr id="3" name="Freeform 3"/>
          <p:cNvSpPr/>
          <p:nvPr/>
        </p:nvSpPr>
        <p:spPr>
          <a:xfrm>
            <a:off x="3647905" y="1444010"/>
            <a:ext cx="19769711" cy="19769711"/>
          </a:xfrm>
          <a:custGeom>
            <a:avLst/>
            <a:gdLst/>
            <a:ahLst/>
            <a:cxnLst/>
            <a:rect l="l" t="t" r="r" b="b"/>
            <a:pathLst>
              <a:path w="19769711" h="19769711">
                <a:moveTo>
                  <a:pt x="0" y="0"/>
                </a:moveTo>
                <a:lnTo>
                  <a:pt x="19769711" y="0"/>
                </a:lnTo>
                <a:lnTo>
                  <a:pt x="19769711" y="19769711"/>
                </a:lnTo>
                <a:lnTo>
                  <a:pt x="0" y="197697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10837583" y="-6186424"/>
            <a:ext cx="9065379" cy="9065379"/>
          </a:xfrm>
          <a:custGeom>
            <a:avLst/>
            <a:gdLst/>
            <a:ahLst/>
            <a:cxnLst/>
            <a:rect l="l" t="t" r="r" b="b"/>
            <a:pathLst>
              <a:path w="9065379" h="9065379">
                <a:moveTo>
                  <a:pt x="0" y="0"/>
                </a:moveTo>
                <a:lnTo>
                  <a:pt x="9065379" y="0"/>
                </a:lnTo>
                <a:lnTo>
                  <a:pt x="9065379" y="9065379"/>
                </a:lnTo>
                <a:lnTo>
                  <a:pt x="0" y="9065379"/>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sp>
      <p:sp>
        <p:nvSpPr>
          <p:cNvPr id="5" name="Freeform 5"/>
          <p:cNvSpPr/>
          <p:nvPr/>
        </p:nvSpPr>
        <p:spPr>
          <a:xfrm>
            <a:off x="4499497" y="8845550"/>
            <a:ext cx="4861571" cy="4861571"/>
          </a:xfrm>
          <a:custGeom>
            <a:avLst/>
            <a:gdLst/>
            <a:ahLst/>
            <a:cxnLst/>
            <a:rect l="l" t="t" r="r" b="b"/>
            <a:pathLst>
              <a:path w="4861571" h="4861571">
                <a:moveTo>
                  <a:pt x="0" y="0"/>
                </a:moveTo>
                <a:lnTo>
                  <a:pt x="4861571" y="0"/>
                </a:lnTo>
                <a:lnTo>
                  <a:pt x="4861571" y="4861571"/>
                </a:lnTo>
                <a:lnTo>
                  <a:pt x="0" y="4861571"/>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638952" y="619534"/>
            <a:ext cx="16620348" cy="534035"/>
          </a:xfrm>
          <a:prstGeom prst="rect">
            <a:avLst/>
          </a:prstGeom>
        </p:spPr>
        <p:txBody>
          <a:bodyPr lIns="0" tIns="0" rIns="0" bIns="0" rtlCol="0" anchor="t">
            <a:spAutoFit/>
          </a:bodyPr>
          <a:lstStyle/>
          <a:p>
            <a:pPr algn="l">
              <a:lnSpc>
                <a:spcPts val="4179"/>
              </a:lnSpc>
              <a:spcBef>
                <a:spcPct val="0"/>
              </a:spcBef>
            </a:pPr>
            <a:r>
              <a:rPr lang="en-US" sz="3799" b="1" spc="1014">
                <a:solidFill>
                  <a:srgbClr val="FFFFFF"/>
                </a:solidFill>
                <a:latin typeface="DM Sans Bold"/>
                <a:ea typeface="DM Sans Bold"/>
                <a:cs typeface="DM Sans Bold"/>
                <a:sym typeface="DM Sans Bold"/>
              </a:rPr>
              <a:t>PARA REFLETIR...</a:t>
            </a:r>
          </a:p>
        </p:txBody>
      </p:sp>
      <p:sp>
        <p:nvSpPr>
          <p:cNvPr id="7" name="TextBox 7"/>
          <p:cNvSpPr txBox="1"/>
          <p:nvPr/>
        </p:nvSpPr>
        <p:spPr>
          <a:xfrm>
            <a:off x="638952" y="1422400"/>
            <a:ext cx="16173450" cy="7835900"/>
          </a:xfrm>
          <a:prstGeom prst="rect">
            <a:avLst/>
          </a:prstGeom>
        </p:spPr>
        <p:txBody>
          <a:bodyPr lIns="0" tIns="0" rIns="0" bIns="0" rtlCol="0" anchor="t">
            <a:spAutoFit/>
          </a:bodyPr>
          <a:lstStyle/>
          <a:p>
            <a:pPr algn="just">
              <a:lnSpc>
                <a:spcPts val="9999"/>
              </a:lnSpc>
            </a:pPr>
            <a:r>
              <a:rPr lang="en-US" sz="3999">
                <a:solidFill>
                  <a:srgbClr val="FFFFFF"/>
                </a:solidFill>
                <a:latin typeface="Open Sans"/>
                <a:ea typeface="Open Sans"/>
                <a:cs typeface="Open Sans"/>
                <a:sym typeface="Open Sans"/>
              </a:rPr>
              <a:t>1. Qual foi a tua primeira reação ao assistir ao vídeo? </a:t>
            </a:r>
          </a:p>
          <a:p>
            <a:pPr algn="just">
              <a:lnSpc>
                <a:spcPts val="2499"/>
              </a:lnSpc>
            </a:pPr>
            <a:endParaRPr lang="en-US" sz="3999">
              <a:solidFill>
                <a:srgbClr val="FFFFFF"/>
              </a:solidFill>
              <a:latin typeface="Open Sans"/>
              <a:ea typeface="Open Sans"/>
              <a:cs typeface="Open Sans"/>
              <a:sym typeface="Open Sans"/>
            </a:endParaRPr>
          </a:p>
          <a:p>
            <a:pPr algn="just">
              <a:lnSpc>
                <a:spcPts val="2499"/>
              </a:lnSpc>
            </a:pPr>
            <a:endParaRPr lang="en-US" sz="3999">
              <a:solidFill>
                <a:srgbClr val="FFFFFF"/>
              </a:solidFill>
              <a:latin typeface="Open Sans"/>
              <a:ea typeface="Open Sans"/>
              <a:cs typeface="Open Sans"/>
              <a:sym typeface="Open Sans"/>
            </a:endParaRPr>
          </a:p>
          <a:p>
            <a:pPr algn="just">
              <a:lnSpc>
                <a:spcPts val="7639"/>
              </a:lnSpc>
            </a:pPr>
            <a:r>
              <a:rPr lang="en-US" sz="3999">
                <a:solidFill>
                  <a:srgbClr val="FFFFFF"/>
                </a:solidFill>
                <a:latin typeface="Open Sans"/>
                <a:ea typeface="Open Sans"/>
                <a:cs typeface="Open Sans"/>
                <a:sym typeface="Open Sans"/>
              </a:rPr>
              <a:t>2. Quais os comportamentos das pessoas no vídeo que reconheces no teu próprio dia a dia ou no de alguém próximo?</a:t>
            </a:r>
          </a:p>
          <a:p>
            <a:pPr algn="just">
              <a:lnSpc>
                <a:spcPts val="1909"/>
              </a:lnSpc>
            </a:pPr>
            <a:endParaRPr lang="en-US" sz="3999">
              <a:solidFill>
                <a:srgbClr val="FFFFFF"/>
              </a:solidFill>
              <a:latin typeface="Open Sans"/>
              <a:ea typeface="Open Sans"/>
              <a:cs typeface="Open Sans"/>
              <a:sym typeface="Open Sans"/>
            </a:endParaRPr>
          </a:p>
          <a:p>
            <a:pPr algn="just">
              <a:lnSpc>
                <a:spcPts val="1909"/>
              </a:lnSpc>
            </a:pPr>
            <a:endParaRPr lang="en-US" sz="3999">
              <a:solidFill>
                <a:srgbClr val="FFFFFF"/>
              </a:solidFill>
              <a:latin typeface="Open Sans"/>
              <a:ea typeface="Open Sans"/>
              <a:cs typeface="Open Sans"/>
              <a:sym typeface="Open Sans"/>
            </a:endParaRPr>
          </a:p>
          <a:p>
            <a:pPr algn="just">
              <a:lnSpc>
                <a:spcPts val="7799"/>
              </a:lnSpc>
            </a:pPr>
            <a:r>
              <a:rPr lang="en-US" sz="3999">
                <a:solidFill>
                  <a:srgbClr val="FFFFFF"/>
                </a:solidFill>
                <a:latin typeface="Open Sans"/>
                <a:ea typeface="Open Sans"/>
                <a:cs typeface="Open Sans"/>
                <a:sym typeface="Open Sans"/>
              </a:rPr>
              <a:t>3. Como definirias “uso saudável”, “uso excessivo” e “uso dependente” do telemóvel?</a:t>
            </a:r>
          </a:p>
          <a:p>
            <a:pPr algn="just">
              <a:lnSpc>
                <a:spcPts val="1949"/>
              </a:lnSpc>
            </a:pPr>
            <a:endParaRPr lang="en-US" sz="3999">
              <a:solidFill>
                <a:srgbClr val="FFFFFF"/>
              </a:solidFill>
              <a:latin typeface="Open Sans"/>
              <a:ea typeface="Open Sans"/>
              <a:cs typeface="Open Sans"/>
              <a:sym typeface="Open Sans"/>
            </a:endParaRPr>
          </a:p>
          <a:p>
            <a:pPr algn="just">
              <a:lnSpc>
                <a:spcPts val="1949"/>
              </a:lnSpc>
            </a:pPr>
            <a:endParaRPr lang="en-US" sz="3999">
              <a:solidFill>
                <a:srgbClr val="FFFFFF"/>
              </a:solidFill>
              <a:latin typeface="Open Sans"/>
              <a:ea typeface="Open Sans"/>
              <a:cs typeface="Open Sans"/>
              <a:sym typeface="Open Sans"/>
            </a:endParaRPr>
          </a:p>
          <a:p>
            <a:pPr algn="just">
              <a:lnSpc>
                <a:spcPts val="9999"/>
              </a:lnSpc>
            </a:pPr>
            <a:r>
              <a:rPr lang="en-US" sz="3999">
                <a:solidFill>
                  <a:srgbClr val="FFFFFF"/>
                </a:solidFill>
                <a:latin typeface="Open Sans"/>
                <a:ea typeface="Open Sans"/>
                <a:cs typeface="Open Sans"/>
                <a:sym typeface="Open Sans"/>
              </a:rPr>
              <a:t>4. Que é a mensagem que o vídeo quer transmitir?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sp>
      <p:sp>
        <p:nvSpPr>
          <p:cNvPr id="3" name="Freeform 3"/>
          <p:cNvSpPr/>
          <p:nvPr/>
        </p:nvSpPr>
        <p:spPr>
          <a:xfrm>
            <a:off x="9144000" y="1028700"/>
            <a:ext cx="15628580" cy="15628580"/>
          </a:xfrm>
          <a:custGeom>
            <a:avLst/>
            <a:gdLst/>
            <a:ahLst/>
            <a:cxnLst/>
            <a:rect l="l" t="t" r="r" b="b"/>
            <a:pathLst>
              <a:path w="15628580" h="15628580">
                <a:moveTo>
                  <a:pt x="0" y="0"/>
                </a:moveTo>
                <a:lnTo>
                  <a:pt x="15628580" y="0"/>
                </a:lnTo>
                <a:lnTo>
                  <a:pt x="15628580" y="15628580"/>
                </a:lnTo>
                <a:lnTo>
                  <a:pt x="0" y="156285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8605640" y="-5571555"/>
            <a:ext cx="8963813" cy="8963813"/>
          </a:xfrm>
          <a:custGeom>
            <a:avLst/>
            <a:gdLst/>
            <a:ahLst/>
            <a:cxnLst/>
            <a:rect l="l" t="t" r="r" b="b"/>
            <a:pathLst>
              <a:path w="8963813" h="8963813">
                <a:moveTo>
                  <a:pt x="0" y="0"/>
                </a:moveTo>
                <a:lnTo>
                  <a:pt x="8963813" y="0"/>
                </a:lnTo>
                <a:lnTo>
                  <a:pt x="8963813" y="8963813"/>
                </a:lnTo>
                <a:lnTo>
                  <a:pt x="0" y="8963813"/>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sp>
      <p:sp>
        <p:nvSpPr>
          <p:cNvPr id="5" name="Freeform 5"/>
          <p:cNvSpPr/>
          <p:nvPr/>
        </p:nvSpPr>
        <p:spPr>
          <a:xfrm>
            <a:off x="9523110" y="1101164"/>
            <a:ext cx="5987034" cy="8229600"/>
          </a:xfrm>
          <a:custGeom>
            <a:avLst/>
            <a:gdLst/>
            <a:ahLst/>
            <a:cxnLst/>
            <a:rect l="l" t="t" r="r" b="b"/>
            <a:pathLst>
              <a:path w="5987034" h="8229600">
                <a:moveTo>
                  <a:pt x="0" y="0"/>
                </a:moveTo>
                <a:lnTo>
                  <a:pt x="5987034" y="0"/>
                </a:lnTo>
                <a:lnTo>
                  <a:pt x="5987034" y="8229600"/>
                </a:lnTo>
                <a:lnTo>
                  <a:pt x="0" y="8229600"/>
                </a:lnTo>
                <a:lnTo>
                  <a:pt x="0" y="0"/>
                </a:lnTo>
                <a:close/>
              </a:path>
            </a:pathLst>
          </a:custGeom>
          <a:blipFill>
            <a:blip r:embed="rId8"/>
            <a:stretch>
              <a:fillRect/>
            </a:stretch>
          </a:blipFill>
        </p:spPr>
      </p:sp>
      <p:sp>
        <p:nvSpPr>
          <p:cNvPr id="6" name="Freeform 6"/>
          <p:cNvSpPr/>
          <p:nvPr/>
        </p:nvSpPr>
        <p:spPr>
          <a:xfrm flipH="1">
            <a:off x="7941172" y="6498664"/>
            <a:ext cx="3729237" cy="2759636"/>
          </a:xfrm>
          <a:custGeom>
            <a:avLst/>
            <a:gdLst/>
            <a:ahLst/>
            <a:cxnLst/>
            <a:rect l="l" t="t" r="r" b="b"/>
            <a:pathLst>
              <a:path w="3729237" h="2759636">
                <a:moveTo>
                  <a:pt x="3729237" y="0"/>
                </a:moveTo>
                <a:lnTo>
                  <a:pt x="0" y="0"/>
                </a:lnTo>
                <a:lnTo>
                  <a:pt x="0" y="2759636"/>
                </a:lnTo>
                <a:lnTo>
                  <a:pt x="3729237" y="2759636"/>
                </a:lnTo>
                <a:lnTo>
                  <a:pt x="3729237" y="0"/>
                </a:lnTo>
                <a:close/>
              </a:path>
            </a:pathLst>
          </a:custGeom>
          <a:blipFill>
            <a:blip r:embed="rId9"/>
            <a:stretch>
              <a:fillRect/>
            </a:stretch>
          </a:blipFill>
        </p:spPr>
      </p:sp>
      <p:sp>
        <p:nvSpPr>
          <p:cNvPr id="7" name="Freeform 7"/>
          <p:cNvSpPr/>
          <p:nvPr/>
        </p:nvSpPr>
        <p:spPr>
          <a:xfrm>
            <a:off x="14105345" y="2804720"/>
            <a:ext cx="4933780" cy="3650997"/>
          </a:xfrm>
          <a:custGeom>
            <a:avLst/>
            <a:gdLst/>
            <a:ahLst/>
            <a:cxnLst/>
            <a:rect l="l" t="t" r="r" b="b"/>
            <a:pathLst>
              <a:path w="4933780" h="3650997">
                <a:moveTo>
                  <a:pt x="0" y="0"/>
                </a:moveTo>
                <a:lnTo>
                  <a:pt x="4933780" y="0"/>
                </a:lnTo>
                <a:lnTo>
                  <a:pt x="4933780" y="3650997"/>
                </a:lnTo>
                <a:lnTo>
                  <a:pt x="0" y="3650997"/>
                </a:lnTo>
                <a:lnTo>
                  <a:pt x="0" y="0"/>
                </a:lnTo>
                <a:close/>
              </a:path>
            </a:pathLst>
          </a:custGeom>
          <a:blipFill>
            <a:blip r:embed="rId9"/>
            <a:stretch>
              <a:fillRect/>
            </a:stretch>
          </a:blipFill>
        </p:spPr>
      </p:sp>
      <p:sp>
        <p:nvSpPr>
          <p:cNvPr id="8" name="TextBox 8"/>
          <p:cNvSpPr txBox="1"/>
          <p:nvPr/>
        </p:nvSpPr>
        <p:spPr>
          <a:xfrm>
            <a:off x="714375" y="4051300"/>
            <a:ext cx="9091415" cy="2222500"/>
          </a:xfrm>
          <a:prstGeom prst="rect">
            <a:avLst/>
          </a:prstGeom>
        </p:spPr>
        <p:txBody>
          <a:bodyPr lIns="0" tIns="0" rIns="0" bIns="0" rtlCol="0" anchor="t">
            <a:spAutoFit/>
          </a:bodyPr>
          <a:lstStyle/>
          <a:p>
            <a:pPr algn="ctr">
              <a:lnSpc>
                <a:spcPts val="4399"/>
              </a:lnSpc>
            </a:pPr>
            <a:r>
              <a:rPr lang="en-US" sz="3999">
                <a:solidFill>
                  <a:srgbClr val="FFFFFF"/>
                </a:solidFill>
                <a:latin typeface="Helvetica World"/>
                <a:ea typeface="Helvetica World"/>
                <a:cs typeface="Helvetica World"/>
                <a:sym typeface="Helvetica World"/>
              </a:rPr>
              <a:t>“</a:t>
            </a:r>
            <a:r>
              <a:rPr lang="en-US" sz="3999" u="sng">
                <a:solidFill>
                  <a:srgbClr val="FFFFFF"/>
                </a:solidFill>
                <a:latin typeface="Helvetica World"/>
                <a:ea typeface="Helvetica World"/>
                <a:cs typeface="Helvetica World"/>
                <a:sym typeface="Helvetica World"/>
                <a:hlinkClick r:id="rId10" tooltip="https://ensina.rtp.pt/artigo/quanto-tempo-passas-no-telemovel/"/>
              </a:rPr>
              <a:t>Quanto tempo passas no telemóvel?</a:t>
            </a:r>
            <a:r>
              <a:rPr lang="en-US" sz="3999">
                <a:solidFill>
                  <a:srgbClr val="FFFFFF"/>
                </a:solidFill>
                <a:latin typeface="Helvetica World"/>
                <a:ea typeface="Helvetica World"/>
                <a:cs typeface="Helvetica World"/>
                <a:sym typeface="Helvetica World"/>
              </a:rPr>
              <a:t>”</a:t>
            </a:r>
          </a:p>
          <a:p>
            <a:pPr algn="ctr">
              <a:lnSpc>
                <a:spcPts val="4399"/>
              </a:lnSpc>
            </a:pPr>
            <a:endParaRPr lang="en-US" sz="3999">
              <a:solidFill>
                <a:srgbClr val="FFFFFF"/>
              </a:solidFill>
              <a:latin typeface="Helvetica World"/>
              <a:ea typeface="Helvetica World"/>
              <a:cs typeface="Helvetica World"/>
              <a:sym typeface="Helvetica World"/>
            </a:endParaRPr>
          </a:p>
          <a:p>
            <a:pPr algn="ctr">
              <a:lnSpc>
                <a:spcPts val="4399"/>
              </a:lnSpc>
            </a:pPr>
            <a:r>
              <a:rPr lang="en-US" sz="3999">
                <a:solidFill>
                  <a:srgbClr val="FFFFFF"/>
                </a:solidFill>
                <a:latin typeface="Helvetica World"/>
                <a:ea typeface="Helvetica World"/>
                <a:cs typeface="Helvetica World"/>
                <a:sym typeface="Helvetica World"/>
              </a:rPr>
              <a:t>2022</a:t>
            </a:r>
          </a:p>
          <a:p>
            <a:pPr algn="ctr">
              <a:lnSpc>
                <a:spcPts val="4399"/>
              </a:lnSpc>
            </a:pPr>
            <a:endParaRPr lang="en-US" sz="3999">
              <a:solidFill>
                <a:srgbClr val="FFFFFF"/>
              </a:solidFill>
              <a:latin typeface="Helvetica World"/>
              <a:ea typeface="Helvetica World"/>
              <a:cs typeface="Helvetica World"/>
              <a:sym typeface="Helvetica Wor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sp>
      <p:sp>
        <p:nvSpPr>
          <p:cNvPr id="3" name="Freeform 3"/>
          <p:cNvSpPr/>
          <p:nvPr/>
        </p:nvSpPr>
        <p:spPr>
          <a:xfrm>
            <a:off x="10837583" y="-6186424"/>
            <a:ext cx="9065379" cy="9065379"/>
          </a:xfrm>
          <a:custGeom>
            <a:avLst/>
            <a:gdLst/>
            <a:ahLst/>
            <a:cxnLst/>
            <a:rect l="l" t="t" r="r" b="b"/>
            <a:pathLst>
              <a:path w="9065379" h="9065379">
                <a:moveTo>
                  <a:pt x="0" y="0"/>
                </a:moveTo>
                <a:lnTo>
                  <a:pt x="9065379" y="0"/>
                </a:lnTo>
                <a:lnTo>
                  <a:pt x="9065379" y="9065379"/>
                </a:lnTo>
                <a:lnTo>
                  <a:pt x="0" y="9065379"/>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sp>
      <p:grpSp>
        <p:nvGrpSpPr>
          <p:cNvPr id="4" name="Group 4"/>
          <p:cNvGrpSpPr>
            <a:grpSpLocks noChangeAspect="1"/>
          </p:cNvGrpSpPr>
          <p:nvPr/>
        </p:nvGrpSpPr>
        <p:grpSpPr>
          <a:xfrm rot="895761">
            <a:off x="12628319" y="2136393"/>
            <a:ext cx="5122786" cy="10136312"/>
            <a:chOff x="0" y="0"/>
            <a:chExt cx="2620010" cy="5184140"/>
          </a:xfrm>
        </p:grpSpPr>
        <p:sp>
          <p:nvSpPr>
            <p:cNvPr id="5" name="Freeform 5"/>
            <p:cNvSpPr/>
            <p:nvPr/>
          </p:nvSpPr>
          <p:spPr>
            <a:xfrm>
              <a:off x="53340" y="25400"/>
              <a:ext cx="2513330" cy="5132070"/>
            </a:xfrm>
            <a:custGeom>
              <a:avLst/>
              <a:gdLst/>
              <a:ahLst/>
              <a:cxnLst/>
              <a:rect l="l" t="t" r="r" b="b"/>
              <a:pathLst>
                <a:path w="2513330" h="5132070">
                  <a:moveTo>
                    <a:pt x="2159000" y="0"/>
                  </a:moveTo>
                  <a:lnTo>
                    <a:pt x="354330" y="0"/>
                  </a:lnTo>
                  <a:cubicBezTo>
                    <a:pt x="158750" y="0"/>
                    <a:pt x="0" y="158750"/>
                    <a:pt x="0" y="354330"/>
                  </a:cubicBezTo>
                  <a:lnTo>
                    <a:pt x="0" y="4777740"/>
                  </a:lnTo>
                  <a:cubicBezTo>
                    <a:pt x="0" y="4973320"/>
                    <a:pt x="158750" y="5132070"/>
                    <a:pt x="354330" y="5132070"/>
                  </a:cubicBezTo>
                  <a:lnTo>
                    <a:pt x="2159000" y="5132070"/>
                  </a:lnTo>
                  <a:cubicBezTo>
                    <a:pt x="2354580" y="5132070"/>
                    <a:pt x="2513330" y="4973320"/>
                    <a:pt x="2513330" y="4777740"/>
                  </a:cubicBezTo>
                  <a:lnTo>
                    <a:pt x="2513330" y="354330"/>
                  </a:lnTo>
                  <a:cubicBezTo>
                    <a:pt x="2513330" y="158750"/>
                    <a:pt x="2354580" y="0"/>
                    <a:pt x="2159000" y="0"/>
                  </a:cubicBezTo>
                  <a:close/>
                  <a:moveTo>
                    <a:pt x="1558290" y="162560"/>
                  </a:moveTo>
                  <a:cubicBezTo>
                    <a:pt x="1576070" y="162560"/>
                    <a:pt x="1590040" y="176530"/>
                    <a:pt x="1590040" y="194310"/>
                  </a:cubicBezTo>
                  <a:cubicBezTo>
                    <a:pt x="1590040" y="212090"/>
                    <a:pt x="1576070" y="226060"/>
                    <a:pt x="1558290" y="226060"/>
                  </a:cubicBezTo>
                  <a:cubicBezTo>
                    <a:pt x="1540510" y="226060"/>
                    <a:pt x="1526540" y="212090"/>
                    <a:pt x="1526540" y="194310"/>
                  </a:cubicBezTo>
                  <a:cubicBezTo>
                    <a:pt x="1526540" y="176530"/>
                    <a:pt x="1541780" y="162560"/>
                    <a:pt x="1558290" y="162560"/>
                  </a:cubicBezTo>
                  <a:close/>
                  <a:moveTo>
                    <a:pt x="1089660" y="172720"/>
                  </a:moveTo>
                  <a:lnTo>
                    <a:pt x="1394460" y="172720"/>
                  </a:lnTo>
                  <a:cubicBezTo>
                    <a:pt x="1405890" y="172720"/>
                    <a:pt x="1416050" y="181610"/>
                    <a:pt x="1416050" y="194310"/>
                  </a:cubicBezTo>
                  <a:cubicBezTo>
                    <a:pt x="1416050" y="207010"/>
                    <a:pt x="1405890" y="215900"/>
                    <a:pt x="1394460" y="215900"/>
                  </a:cubicBezTo>
                  <a:lnTo>
                    <a:pt x="1089660" y="215900"/>
                  </a:lnTo>
                  <a:cubicBezTo>
                    <a:pt x="1078230" y="215900"/>
                    <a:pt x="1068070" y="207010"/>
                    <a:pt x="1068070" y="194310"/>
                  </a:cubicBezTo>
                  <a:cubicBezTo>
                    <a:pt x="1068070" y="181610"/>
                    <a:pt x="1078230" y="172720"/>
                    <a:pt x="1089660" y="172720"/>
                  </a:cubicBezTo>
                  <a:close/>
                  <a:moveTo>
                    <a:pt x="2383790" y="4798060"/>
                  </a:moveTo>
                  <a:cubicBezTo>
                    <a:pt x="2383790" y="4913630"/>
                    <a:pt x="2289810" y="5007610"/>
                    <a:pt x="2174240" y="5007610"/>
                  </a:cubicBezTo>
                  <a:lnTo>
                    <a:pt x="341630" y="5007610"/>
                  </a:lnTo>
                  <a:cubicBezTo>
                    <a:pt x="226060" y="5007610"/>
                    <a:pt x="132080" y="4913630"/>
                    <a:pt x="132080" y="4798060"/>
                  </a:cubicBezTo>
                  <a:lnTo>
                    <a:pt x="132080" y="340360"/>
                  </a:lnTo>
                  <a:cubicBezTo>
                    <a:pt x="132080" y="224790"/>
                    <a:pt x="226060" y="130810"/>
                    <a:pt x="341630" y="130810"/>
                  </a:cubicBezTo>
                  <a:lnTo>
                    <a:pt x="614680" y="130810"/>
                  </a:lnTo>
                  <a:lnTo>
                    <a:pt x="614680" y="187960"/>
                  </a:lnTo>
                  <a:cubicBezTo>
                    <a:pt x="614680" y="252730"/>
                    <a:pt x="668020" y="306070"/>
                    <a:pt x="732790" y="306070"/>
                  </a:cubicBezTo>
                  <a:lnTo>
                    <a:pt x="1783080" y="306070"/>
                  </a:lnTo>
                  <a:cubicBezTo>
                    <a:pt x="1847850" y="306070"/>
                    <a:pt x="1901190" y="252730"/>
                    <a:pt x="1901190" y="187960"/>
                  </a:cubicBezTo>
                  <a:lnTo>
                    <a:pt x="1901190" y="130810"/>
                  </a:lnTo>
                  <a:lnTo>
                    <a:pt x="2172970" y="130810"/>
                  </a:lnTo>
                  <a:cubicBezTo>
                    <a:pt x="2288540" y="130810"/>
                    <a:pt x="2382520" y="224790"/>
                    <a:pt x="2382520" y="340360"/>
                  </a:cubicBezTo>
                  <a:lnTo>
                    <a:pt x="2382520" y="4798060"/>
                  </a:lnTo>
                  <a:close/>
                </a:path>
              </a:pathLst>
            </a:custGeom>
            <a:solidFill>
              <a:srgbClr val="000000"/>
            </a:solidFill>
          </p:spPr>
        </p:sp>
        <p:sp>
          <p:nvSpPr>
            <p:cNvPr id="6" name="Freeform 6"/>
            <p:cNvSpPr/>
            <p:nvPr/>
          </p:nvSpPr>
          <p:spPr>
            <a:xfrm>
              <a:off x="185420" y="156210"/>
              <a:ext cx="2251710" cy="4876800"/>
            </a:xfrm>
            <a:custGeom>
              <a:avLst/>
              <a:gdLst/>
              <a:ahLst/>
              <a:cxnLst/>
              <a:rect l="l" t="t" r="r" b="b"/>
              <a:pathLst>
                <a:path w="2251710" h="4876800">
                  <a:moveTo>
                    <a:pt x="2040890" y="0"/>
                  </a:moveTo>
                  <a:lnTo>
                    <a:pt x="1769110" y="0"/>
                  </a:lnTo>
                  <a:lnTo>
                    <a:pt x="1769110" y="57150"/>
                  </a:lnTo>
                  <a:cubicBezTo>
                    <a:pt x="1769110" y="121920"/>
                    <a:pt x="1715770" y="175260"/>
                    <a:pt x="1651000" y="175260"/>
                  </a:cubicBezTo>
                  <a:lnTo>
                    <a:pt x="601980" y="175260"/>
                  </a:lnTo>
                  <a:cubicBezTo>
                    <a:pt x="537210" y="175260"/>
                    <a:pt x="483870" y="121920"/>
                    <a:pt x="483870" y="57150"/>
                  </a:cubicBezTo>
                  <a:lnTo>
                    <a:pt x="483870" y="0"/>
                  </a:lnTo>
                  <a:lnTo>
                    <a:pt x="209550" y="0"/>
                  </a:lnTo>
                  <a:cubicBezTo>
                    <a:pt x="93980" y="0"/>
                    <a:pt x="0" y="93980"/>
                    <a:pt x="0" y="209550"/>
                  </a:cubicBezTo>
                  <a:lnTo>
                    <a:pt x="0" y="4667250"/>
                  </a:lnTo>
                  <a:cubicBezTo>
                    <a:pt x="0" y="4782820"/>
                    <a:pt x="93980" y="4876800"/>
                    <a:pt x="209550" y="4876800"/>
                  </a:cubicBezTo>
                  <a:lnTo>
                    <a:pt x="2040890" y="4876800"/>
                  </a:lnTo>
                  <a:cubicBezTo>
                    <a:pt x="2156460" y="4876800"/>
                    <a:pt x="2250440" y="4782820"/>
                    <a:pt x="2250440" y="4667250"/>
                  </a:cubicBezTo>
                  <a:lnTo>
                    <a:pt x="2250440" y="209550"/>
                  </a:lnTo>
                  <a:cubicBezTo>
                    <a:pt x="2251710" y="93980"/>
                    <a:pt x="2157730" y="0"/>
                    <a:pt x="2040890" y="0"/>
                  </a:cubicBezTo>
                  <a:close/>
                </a:path>
              </a:pathLst>
            </a:custGeom>
            <a:blipFill>
              <a:blip r:embed="rId6"/>
              <a:stretch>
                <a:fillRect l="-2821" r="-2821"/>
              </a:stretch>
            </a:blipFill>
          </p:spPr>
        </p:sp>
        <p:sp>
          <p:nvSpPr>
            <p:cNvPr id="7" name="Freeform 7"/>
            <p:cNvSpPr/>
            <p:nvPr/>
          </p:nvSpPr>
          <p:spPr>
            <a:xfrm>
              <a:off x="1121410" y="198120"/>
              <a:ext cx="347980" cy="43180"/>
            </a:xfrm>
            <a:custGeom>
              <a:avLst/>
              <a:gdLst/>
              <a:ahLst/>
              <a:cxnLst/>
              <a:rect l="l" t="t" r="r" b="b"/>
              <a:pathLst>
                <a:path w="347980" h="43180">
                  <a:moveTo>
                    <a:pt x="326390" y="0"/>
                  </a:moveTo>
                  <a:lnTo>
                    <a:pt x="21590" y="0"/>
                  </a:lnTo>
                  <a:cubicBezTo>
                    <a:pt x="10160" y="0"/>
                    <a:pt x="0" y="8890"/>
                    <a:pt x="0" y="21590"/>
                  </a:cubicBezTo>
                  <a:cubicBezTo>
                    <a:pt x="0" y="34290"/>
                    <a:pt x="10160" y="43180"/>
                    <a:pt x="21590" y="43180"/>
                  </a:cubicBezTo>
                  <a:lnTo>
                    <a:pt x="326390" y="43180"/>
                  </a:lnTo>
                  <a:cubicBezTo>
                    <a:pt x="337820" y="43180"/>
                    <a:pt x="347980" y="34290"/>
                    <a:pt x="347980" y="21590"/>
                  </a:cubicBezTo>
                  <a:cubicBezTo>
                    <a:pt x="347980" y="8890"/>
                    <a:pt x="337820" y="0"/>
                    <a:pt x="326390" y="0"/>
                  </a:cubicBezTo>
                  <a:close/>
                </a:path>
              </a:pathLst>
            </a:custGeom>
            <a:solidFill>
              <a:srgbClr val="606060"/>
            </a:solidFill>
          </p:spPr>
        </p:sp>
        <p:sp>
          <p:nvSpPr>
            <p:cNvPr id="8" name="Freeform 8"/>
            <p:cNvSpPr/>
            <p:nvPr/>
          </p:nvSpPr>
          <p:spPr>
            <a:xfrm>
              <a:off x="1578312" y="187909"/>
              <a:ext cx="66636" cy="63602"/>
            </a:xfrm>
            <a:custGeom>
              <a:avLst/>
              <a:gdLst/>
              <a:ahLst/>
              <a:cxnLst/>
              <a:rect l="l" t="t" r="r" b="b"/>
              <a:pathLst>
                <a:path w="66636" h="63602">
                  <a:moveTo>
                    <a:pt x="33318" y="51"/>
                  </a:moveTo>
                  <a:cubicBezTo>
                    <a:pt x="21941" y="0"/>
                    <a:pt x="11406" y="6040"/>
                    <a:pt x="5703" y="15885"/>
                  </a:cubicBezTo>
                  <a:cubicBezTo>
                    <a:pt x="0" y="25729"/>
                    <a:pt x="0" y="37873"/>
                    <a:pt x="5703" y="47717"/>
                  </a:cubicBezTo>
                  <a:cubicBezTo>
                    <a:pt x="11406" y="57562"/>
                    <a:pt x="21941" y="63602"/>
                    <a:pt x="33318" y="63551"/>
                  </a:cubicBezTo>
                  <a:cubicBezTo>
                    <a:pt x="44695" y="63602"/>
                    <a:pt x="55230" y="57562"/>
                    <a:pt x="60933" y="47717"/>
                  </a:cubicBezTo>
                  <a:cubicBezTo>
                    <a:pt x="66636" y="37873"/>
                    <a:pt x="66636" y="25729"/>
                    <a:pt x="60933" y="15885"/>
                  </a:cubicBezTo>
                  <a:cubicBezTo>
                    <a:pt x="55230" y="6040"/>
                    <a:pt x="44695" y="0"/>
                    <a:pt x="33318" y="51"/>
                  </a:cubicBezTo>
                  <a:close/>
                </a:path>
              </a:pathLst>
            </a:custGeom>
            <a:solidFill>
              <a:srgbClr val="606060"/>
            </a:solidFill>
          </p:spPr>
        </p:sp>
        <p:sp>
          <p:nvSpPr>
            <p:cNvPr id="9" name="Freeform 9"/>
            <p:cNvSpPr/>
            <p:nvPr/>
          </p:nvSpPr>
          <p:spPr>
            <a:xfrm>
              <a:off x="0" y="685800"/>
              <a:ext cx="27940" cy="213360"/>
            </a:xfrm>
            <a:custGeom>
              <a:avLst/>
              <a:gdLst/>
              <a:ahLst/>
              <a:cxnLst/>
              <a:rect l="l" t="t" r="r" b="b"/>
              <a:pathLst>
                <a:path w="27940" h="213360">
                  <a:moveTo>
                    <a:pt x="0" y="26670"/>
                  </a:moveTo>
                  <a:lnTo>
                    <a:pt x="0" y="185420"/>
                  </a:lnTo>
                  <a:cubicBezTo>
                    <a:pt x="0" y="200660"/>
                    <a:pt x="12700" y="213360"/>
                    <a:pt x="27940" y="213360"/>
                  </a:cubicBezTo>
                  <a:lnTo>
                    <a:pt x="27940" y="0"/>
                  </a:lnTo>
                  <a:cubicBezTo>
                    <a:pt x="12700" y="0"/>
                    <a:pt x="0" y="11430"/>
                    <a:pt x="0" y="26670"/>
                  </a:cubicBezTo>
                  <a:close/>
                </a:path>
              </a:pathLst>
            </a:custGeom>
            <a:solidFill>
              <a:srgbClr val="B8B8B8"/>
            </a:solidFill>
          </p:spPr>
        </p:sp>
        <p:sp>
          <p:nvSpPr>
            <p:cNvPr id="10" name="Freeform 10"/>
            <p:cNvSpPr/>
            <p:nvPr/>
          </p:nvSpPr>
          <p:spPr>
            <a:xfrm>
              <a:off x="0" y="1057910"/>
              <a:ext cx="27940" cy="384810"/>
            </a:xfrm>
            <a:custGeom>
              <a:avLst/>
              <a:gdLst/>
              <a:ahLst/>
              <a:cxnLst/>
              <a:rect l="l" t="t" r="r" b="b"/>
              <a:pathLst>
                <a:path w="27940" h="384810">
                  <a:moveTo>
                    <a:pt x="0" y="26670"/>
                  </a:moveTo>
                  <a:lnTo>
                    <a:pt x="0" y="356870"/>
                  </a:lnTo>
                  <a:cubicBezTo>
                    <a:pt x="0" y="372110"/>
                    <a:pt x="12700" y="384810"/>
                    <a:pt x="27940" y="384810"/>
                  </a:cubicBezTo>
                  <a:lnTo>
                    <a:pt x="27940" y="0"/>
                  </a:lnTo>
                  <a:cubicBezTo>
                    <a:pt x="12700" y="0"/>
                    <a:pt x="0" y="11430"/>
                    <a:pt x="0" y="26670"/>
                  </a:cubicBezTo>
                  <a:close/>
                </a:path>
              </a:pathLst>
            </a:custGeom>
            <a:solidFill>
              <a:srgbClr val="B8B8B8"/>
            </a:solidFill>
          </p:spPr>
        </p:sp>
        <p:sp>
          <p:nvSpPr>
            <p:cNvPr id="11" name="Freeform 11"/>
            <p:cNvSpPr/>
            <p:nvPr/>
          </p:nvSpPr>
          <p:spPr>
            <a:xfrm>
              <a:off x="0" y="1526540"/>
              <a:ext cx="27940" cy="386080"/>
            </a:xfrm>
            <a:custGeom>
              <a:avLst/>
              <a:gdLst/>
              <a:ahLst/>
              <a:cxnLst/>
              <a:rect l="l" t="t" r="r" b="b"/>
              <a:pathLst>
                <a:path w="27940" h="386080">
                  <a:moveTo>
                    <a:pt x="0" y="27940"/>
                  </a:moveTo>
                  <a:lnTo>
                    <a:pt x="0" y="358140"/>
                  </a:lnTo>
                  <a:cubicBezTo>
                    <a:pt x="0" y="373380"/>
                    <a:pt x="12700" y="386080"/>
                    <a:pt x="27940" y="386080"/>
                  </a:cubicBezTo>
                  <a:lnTo>
                    <a:pt x="27940" y="0"/>
                  </a:lnTo>
                  <a:cubicBezTo>
                    <a:pt x="12700" y="0"/>
                    <a:pt x="0" y="12700"/>
                    <a:pt x="0" y="27940"/>
                  </a:cubicBezTo>
                  <a:close/>
                </a:path>
              </a:pathLst>
            </a:custGeom>
            <a:solidFill>
              <a:srgbClr val="B8B8B8"/>
            </a:solidFill>
          </p:spPr>
        </p:sp>
        <p:sp>
          <p:nvSpPr>
            <p:cNvPr id="12" name="Freeform 12"/>
            <p:cNvSpPr/>
            <p:nvPr/>
          </p:nvSpPr>
          <p:spPr>
            <a:xfrm>
              <a:off x="2592070" y="1184910"/>
              <a:ext cx="27940" cy="618490"/>
            </a:xfrm>
            <a:custGeom>
              <a:avLst/>
              <a:gdLst/>
              <a:ahLst/>
              <a:cxnLst/>
              <a:rect l="l" t="t" r="r" b="b"/>
              <a:pathLst>
                <a:path w="27940" h="618490">
                  <a:moveTo>
                    <a:pt x="0" y="0"/>
                  </a:moveTo>
                  <a:lnTo>
                    <a:pt x="0" y="618490"/>
                  </a:lnTo>
                  <a:cubicBezTo>
                    <a:pt x="15240" y="618490"/>
                    <a:pt x="27940" y="605790"/>
                    <a:pt x="27940" y="590550"/>
                  </a:cubicBezTo>
                  <a:lnTo>
                    <a:pt x="27940" y="27940"/>
                  </a:lnTo>
                  <a:cubicBezTo>
                    <a:pt x="27940" y="12700"/>
                    <a:pt x="15240" y="0"/>
                    <a:pt x="0" y="0"/>
                  </a:cubicBezTo>
                  <a:close/>
                </a:path>
              </a:pathLst>
            </a:custGeom>
            <a:solidFill>
              <a:srgbClr val="B8B8B8"/>
            </a:solidFill>
          </p:spPr>
        </p:sp>
        <p:sp>
          <p:nvSpPr>
            <p:cNvPr id="13" name="Freeform 13"/>
            <p:cNvSpPr/>
            <p:nvPr/>
          </p:nvSpPr>
          <p:spPr>
            <a:xfrm>
              <a:off x="27940" y="0"/>
              <a:ext cx="2564130" cy="5182870"/>
            </a:xfrm>
            <a:custGeom>
              <a:avLst/>
              <a:gdLst/>
              <a:ahLst/>
              <a:cxnLst/>
              <a:rect l="l" t="t" r="r" b="b"/>
              <a:pathLst>
                <a:path w="2564130" h="5182870">
                  <a:moveTo>
                    <a:pt x="2564130" y="1184910"/>
                  </a:moveTo>
                  <a:lnTo>
                    <a:pt x="2564130" y="379730"/>
                  </a:lnTo>
                  <a:cubicBezTo>
                    <a:pt x="2564130" y="353060"/>
                    <a:pt x="2561590" y="327660"/>
                    <a:pt x="2556510" y="303530"/>
                  </a:cubicBezTo>
                  <a:cubicBezTo>
                    <a:pt x="2553970" y="290830"/>
                    <a:pt x="2551430" y="279400"/>
                    <a:pt x="2547620" y="266700"/>
                  </a:cubicBezTo>
                  <a:cubicBezTo>
                    <a:pt x="2542540" y="248920"/>
                    <a:pt x="2534920" y="231140"/>
                    <a:pt x="2527300" y="214630"/>
                  </a:cubicBezTo>
                  <a:cubicBezTo>
                    <a:pt x="2522220" y="203200"/>
                    <a:pt x="2515870" y="193040"/>
                    <a:pt x="2509520" y="182880"/>
                  </a:cubicBezTo>
                  <a:cubicBezTo>
                    <a:pt x="2503170" y="172720"/>
                    <a:pt x="2496820" y="162560"/>
                    <a:pt x="2489200" y="152400"/>
                  </a:cubicBezTo>
                  <a:cubicBezTo>
                    <a:pt x="2477770" y="137160"/>
                    <a:pt x="2466340" y="124460"/>
                    <a:pt x="2453640" y="110490"/>
                  </a:cubicBezTo>
                  <a:cubicBezTo>
                    <a:pt x="2444750" y="101600"/>
                    <a:pt x="2435860" y="93980"/>
                    <a:pt x="2426970" y="86360"/>
                  </a:cubicBezTo>
                  <a:cubicBezTo>
                    <a:pt x="2360930" y="31750"/>
                    <a:pt x="2277110" y="0"/>
                    <a:pt x="2185670" y="0"/>
                  </a:cubicBezTo>
                  <a:lnTo>
                    <a:pt x="379730" y="0"/>
                  </a:lnTo>
                  <a:cubicBezTo>
                    <a:pt x="288290" y="0"/>
                    <a:pt x="203200" y="33020"/>
                    <a:pt x="138430" y="86360"/>
                  </a:cubicBezTo>
                  <a:cubicBezTo>
                    <a:pt x="129540" y="93980"/>
                    <a:pt x="120650" y="102870"/>
                    <a:pt x="111760" y="110490"/>
                  </a:cubicBezTo>
                  <a:cubicBezTo>
                    <a:pt x="99060" y="123190"/>
                    <a:pt x="86360" y="137160"/>
                    <a:pt x="76200" y="152400"/>
                  </a:cubicBezTo>
                  <a:cubicBezTo>
                    <a:pt x="68580" y="162560"/>
                    <a:pt x="62230" y="172720"/>
                    <a:pt x="55880" y="182880"/>
                  </a:cubicBezTo>
                  <a:cubicBezTo>
                    <a:pt x="49530" y="193040"/>
                    <a:pt x="43180" y="204470"/>
                    <a:pt x="38100" y="214630"/>
                  </a:cubicBezTo>
                  <a:cubicBezTo>
                    <a:pt x="29210" y="232410"/>
                    <a:pt x="22860" y="248920"/>
                    <a:pt x="16510" y="266700"/>
                  </a:cubicBezTo>
                  <a:cubicBezTo>
                    <a:pt x="12700" y="279400"/>
                    <a:pt x="10160" y="290830"/>
                    <a:pt x="7620" y="303530"/>
                  </a:cubicBezTo>
                  <a:cubicBezTo>
                    <a:pt x="2540" y="327660"/>
                    <a:pt x="0" y="354330"/>
                    <a:pt x="0" y="379730"/>
                  </a:cubicBezTo>
                  <a:lnTo>
                    <a:pt x="0" y="4803140"/>
                  </a:lnTo>
                  <a:cubicBezTo>
                    <a:pt x="0" y="5012690"/>
                    <a:pt x="170180" y="5182870"/>
                    <a:pt x="379730" y="5182870"/>
                  </a:cubicBezTo>
                  <a:lnTo>
                    <a:pt x="2184400" y="5182870"/>
                  </a:lnTo>
                  <a:cubicBezTo>
                    <a:pt x="2393950" y="5182870"/>
                    <a:pt x="2564130" y="5012690"/>
                    <a:pt x="2564130" y="4803140"/>
                  </a:cubicBezTo>
                  <a:lnTo>
                    <a:pt x="2564130" y="1184910"/>
                  </a:lnTo>
                  <a:close/>
                  <a:moveTo>
                    <a:pt x="2538730" y="1184910"/>
                  </a:moveTo>
                  <a:lnTo>
                    <a:pt x="2538730" y="4804410"/>
                  </a:lnTo>
                  <a:cubicBezTo>
                    <a:pt x="2538730" y="4999990"/>
                    <a:pt x="2379980" y="5158740"/>
                    <a:pt x="2184400" y="5158740"/>
                  </a:cubicBezTo>
                  <a:lnTo>
                    <a:pt x="379730" y="5158740"/>
                  </a:lnTo>
                  <a:cubicBezTo>
                    <a:pt x="184150" y="5158740"/>
                    <a:pt x="25400" y="4999990"/>
                    <a:pt x="25400" y="4804410"/>
                  </a:cubicBezTo>
                  <a:lnTo>
                    <a:pt x="25400" y="381000"/>
                  </a:lnTo>
                  <a:cubicBezTo>
                    <a:pt x="25400" y="184150"/>
                    <a:pt x="184150" y="25400"/>
                    <a:pt x="379730" y="25400"/>
                  </a:cubicBezTo>
                  <a:lnTo>
                    <a:pt x="2184400" y="25400"/>
                  </a:lnTo>
                  <a:cubicBezTo>
                    <a:pt x="2379980" y="25400"/>
                    <a:pt x="2538730" y="184150"/>
                    <a:pt x="2538730" y="379730"/>
                  </a:cubicBezTo>
                  <a:lnTo>
                    <a:pt x="2538730" y="1184910"/>
                  </a:lnTo>
                  <a:close/>
                </a:path>
              </a:pathLst>
            </a:custGeom>
            <a:solidFill>
              <a:srgbClr val="E9E9E9"/>
            </a:solidFill>
          </p:spPr>
        </p:sp>
      </p:grpSp>
      <p:sp>
        <p:nvSpPr>
          <p:cNvPr id="14" name="Freeform 14"/>
          <p:cNvSpPr/>
          <p:nvPr/>
        </p:nvSpPr>
        <p:spPr>
          <a:xfrm>
            <a:off x="4499497" y="8845550"/>
            <a:ext cx="4861571" cy="4861571"/>
          </a:xfrm>
          <a:custGeom>
            <a:avLst/>
            <a:gdLst/>
            <a:ahLst/>
            <a:cxnLst/>
            <a:rect l="l" t="t" r="r" b="b"/>
            <a:pathLst>
              <a:path w="4861571" h="4861571">
                <a:moveTo>
                  <a:pt x="0" y="0"/>
                </a:moveTo>
                <a:lnTo>
                  <a:pt x="4861571" y="0"/>
                </a:lnTo>
                <a:lnTo>
                  <a:pt x="4861571" y="4861571"/>
                </a:lnTo>
                <a:lnTo>
                  <a:pt x="0" y="4861571"/>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sp>
      <p:sp>
        <p:nvSpPr>
          <p:cNvPr id="15" name="TextBox 15"/>
          <p:cNvSpPr txBox="1"/>
          <p:nvPr/>
        </p:nvSpPr>
        <p:spPr>
          <a:xfrm>
            <a:off x="457881" y="231775"/>
            <a:ext cx="16510635" cy="796925"/>
          </a:xfrm>
          <a:prstGeom prst="rect">
            <a:avLst/>
          </a:prstGeom>
        </p:spPr>
        <p:txBody>
          <a:bodyPr lIns="0" tIns="0" rIns="0" bIns="0" rtlCol="0" anchor="t">
            <a:spAutoFit/>
          </a:bodyPr>
          <a:lstStyle/>
          <a:p>
            <a:pPr algn="l">
              <a:lnSpc>
                <a:spcPts val="5500"/>
              </a:lnSpc>
              <a:spcBef>
                <a:spcPct val="0"/>
              </a:spcBef>
            </a:pPr>
            <a:r>
              <a:rPr lang="en-US" sz="5000" b="1" spc="810">
                <a:solidFill>
                  <a:srgbClr val="FFFFFF"/>
                </a:solidFill>
                <a:latin typeface="Helvetica World Bold"/>
                <a:ea typeface="Helvetica World Bold"/>
                <a:cs typeface="Helvetica World Bold"/>
                <a:sym typeface="Helvetica World Bold"/>
              </a:rPr>
              <a:t>Quanto tempo passas ao telemóvel?</a:t>
            </a:r>
          </a:p>
        </p:txBody>
      </p:sp>
      <p:grpSp>
        <p:nvGrpSpPr>
          <p:cNvPr id="16" name="Group 16"/>
          <p:cNvGrpSpPr>
            <a:grpSpLocks noChangeAspect="1"/>
          </p:cNvGrpSpPr>
          <p:nvPr/>
        </p:nvGrpSpPr>
        <p:grpSpPr>
          <a:xfrm>
            <a:off x="6815549" y="1647587"/>
            <a:ext cx="5091040" cy="10073497"/>
            <a:chOff x="0" y="0"/>
            <a:chExt cx="2620010" cy="5184140"/>
          </a:xfrm>
        </p:grpSpPr>
        <p:sp>
          <p:nvSpPr>
            <p:cNvPr id="17" name="Freeform 17"/>
            <p:cNvSpPr/>
            <p:nvPr/>
          </p:nvSpPr>
          <p:spPr>
            <a:xfrm>
              <a:off x="53340" y="25400"/>
              <a:ext cx="2513330" cy="5132070"/>
            </a:xfrm>
            <a:custGeom>
              <a:avLst/>
              <a:gdLst/>
              <a:ahLst/>
              <a:cxnLst/>
              <a:rect l="l" t="t" r="r" b="b"/>
              <a:pathLst>
                <a:path w="2513330" h="5132070">
                  <a:moveTo>
                    <a:pt x="2159000" y="0"/>
                  </a:moveTo>
                  <a:lnTo>
                    <a:pt x="354330" y="0"/>
                  </a:lnTo>
                  <a:cubicBezTo>
                    <a:pt x="158750" y="0"/>
                    <a:pt x="0" y="158750"/>
                    <a:pt x="0" y="354330"/>
                  </a:cubicBezTo>
                  <a:lnTo>
                    <a:pt x="0" y="4777740"/>
                  </a:lnTo>
                  <a:cubicBezTo>
                    <a:pt x="0" y="4973320"/>
                    <a:pt x="158750" y="5132070"/>
                    <a:pt x="354330" y="5132070"/>
                  </a:cubicBezTo>
                  <a:lnTo>
                    <a:pt x="2159000" y="5132070"/>
                  </a:lnTo>
                  <a:cubicBezTo>
                    <a:pt x="2354580" y="5132070"/>
                    <a:pt x="2513330" y="4973320"/>
                    <a:pt x="2513330" y="4777740"/>
                  </a:cubicBezTo>
                  <a:lnTo>
                    <a:pt x="2513330" y="354330"/>
                  </a:lnTo>
                  <a:cubicBezTo>
                    <a:pt x="2513330" y="158750"/>
                    <a:pt x="2354580" y="0"/>
                    <a:pt x="2159000" y="0"/>
                  </a:cubicBezTo>
                  <a:close/>
                  <a:moveTo>
                    <a:pt x="1558290" y="162560"/>
                  </a:moveTo>
                  <a:cubicBezTo>
                    <a:pt x="1576070" y="162560"/>
                    <a:pt x="1590040" y="176530"/>
                    <a:pt x="1590040" y="194310"/>
                  </a:cubicBezTo>
                  <a:cubicBezTo>
                    <a:pt x="1590040" y="212090"/>
                    <a:pt x="1576070" y="226060"/>
                    <a:pt x="1558290" y="226060"/>
                  </a:cubicBezTo>
                  <a:cubicBezTo>
                    <a:pt x="1540510" y="226060"/>
                    <a:pt x="1526540" y="212090"/>
                    <a:pt x="1526540" y="194310"/>
                  </a:cubicBezTo>
                  <a:cubicBezTo>
                    <a:pt x="1526540" y="176530"/>
                    <a:pt x="1541780" y="162560"/>
                    <a:pt x="1558290" y="162560"/>
                  </a:cubicBezTo>
                  <a:close/>
                  <a:moveTo>
                    <a:pt x="1089660" y="172720"/>
                  </a:moveTo>
                  <a:lnTo>
                    <a:pt x="1394460" y="172720"/>
                  </a:lnTo>
                  <a:cubicBezTo>
                    <a:pt x="1405890" y="172720"/>
                    <a:pt x="1416050" y="181610"/>
                    <a:pt x="1416050" y="194310"/>
                  </a:cubicBezTo>
                  <a:cubicBezTo>
                    <a:pt x="1416050" y="207010"/>
                    <a:pt x="1405890" y="215900"/>
                    <a:pt x="1394460" y="215900"/>
                  </a:cubicBezTo>
                  <a:lnTo>
                    <a:pt x="1089660" y="215900"/>
                  </a:lnTo>
                  <a:cubicBezTo>
                    <a:pt x="1078230" y="215900"/>
                    <a:pt x="1068070" y="207010"/>
                    <a:pt x="1068070" y="194310"/>
                  </a:cubicBezTo>
                  <a:cubicBezTo>
                    <a:pt x="1068070" y="181610"/>
                    <a:pt x="1078230" y="172720"/>
                    <a:pt x="1089660" y="172720"/>
                  </a:cubicBezTo>
                  <a:close/>
                  <a:moveTo>
                    <a:pt x="2383790" y="4798060"/>
                  </a:moveTo>
                  <a:cubicBezTo>
                    <a:pt x="2383790" y="4913630"/>
                    <a:pt x="2289810" y="5007610"/>
                    <a:pt x="2174240" y="5007610"/>
                  </a:cubicBezTo>
                  <a:lnTo>
                    <a:pt x="341630" y="5007610"/>
                  </a:lnTo>
                  <a:cubicBezTo>
                    <a:pt x="226060" y="5007610"/>
                    <a:pt x="132080" y="4913630"/>
                    <a:pt x="132080" y="4798060"/>
                  </a:cubicBezTo>
                  <a:lnTo>
                    <a:pt x="132080" y="340360"/>
                  </a:lnTo>
                  <a:cubicBezTo>
                    <a:pt x="132080" y="224790"/>
                    <a:pt x="226060" y="130810"/>
                    <a:pt x="341630" y="130810"/>
                  </a:cubicBezTo>
                  <a:lnTo>
                    <a:pt x="614680" y="130810"/>
                  </a:lnTo>
                  <a:lnTo>
                    <a:pt x="614680" y="187960"/>
                  </a:lnTo>
                  <a:cubicBezTo>
                    <a:pt x="614680" y="252730"/>
                    <a:pt x="668020" y="306070"/>
                    <a:pt x="732790" y="306070"/>
                  </a:cubicBezTo>
                  <a:lnTo>
                    <a:pt x="1783080" y="306070"/>
                  </a:lnTo>
                  <a:cubicBezTo>
                    <a:pt x="1847850" y="306070"/>
                    <a:pt x="1901190" y="252730"/>
                    <a:pt x="1901190" y="187960"/>
                  </a:cubicBezTo>
                  <a:lnTo>
                    <a:pt x="1901190" y="130810"/>
                  </a:lnTo>
                  <a:lnTo>
                    <a:pt x="2172970" y="130810"/>
                  </a:lnTo>
                  <a:cubicBezTo>
                    <a:pt x="2288540" y="130810"/>
                    <a:pt x="2382520" y="224790"/>
                    <a:pt x="2382520" y="340360"/>
                  </a:cubicBezTo>
                  <a:lnTo>
                    <a:pt x="2382520" y="4798060"/>
                  </a:lnTo>
                  <a:close/>
                </a:path>
              </a:pathLst>
            </a:custGeom>
            <a:solidFill>
              <a:srgbClr val="000000"/>
            </a:solidFill>
          </p:spPr>
        </p:sp>
        <p:sp>
          <p:nvSpPr>
            <p:cNvPr id="18" name="Freeform 18"/>
            <p:cNvSpPr/>
            <p:nvPr/>
          </p:nvSpPr>
          <p:spPr>
            <a:xfrm>
              <a:off x="185420" y="156210"/>
              <a:ext cx="2251710" cy="4876800"/>
            </a:xfrm>
            <a:custGeom>
              <a:avLst/>
              <a:gdLst/>
              <a:ahLst/>
              <a:cxnLst/>
              <a:rect l="l" t="t" r="r" b="b"/>
              <a:pathLst>
                <a:path w="2251710" h="4876800">
                  <a:moveTo>
                    <a:pt x="2040890" y="0"/>
                  </a:moveTo>
                  <a:lnTo>
                    <a:pt x="1769110" y="0"/>
                  </a:lnTo>
                  <a:lnTo>
                    <a:pt x="1769110" y="57150"/>
                  </a:lnTo>
                  <a:cubicBezTo>
                    <a:pt x="1769110" y="121920"/>
                    <a:pt x="1715770" y="175260"/>
                    <a:pt x="1651000" y="175260"/>
                  </a:cubicBezTo>
                  <a:lnTo>
                    <a:pt x="601980" y="175260"/>
                  </a:lnTo>
                  <a:cubicBezTo>
                    <a:pt x="537210" y="175260"/>
                    <a:pt x="483870" y="121920"/>
                    <a:pt x="483870" y="57150"/>
                  </a:cubicBezTo>
                  <a:lnTo>
                    <a:pt x="483870" y="0"/>
                  </a:lnTo>
                  <a:lnTo>
                    <a:pt x="209550" y="0"/>
                  </a:lnTo>
                  <a:cubicBezTo>
                    <a:pt x="93980" y="0"/>
                    <a:pt x="0" y="93980"/>
                    <a:pt x="0" y="209550"/>
                  </a:cubicBezTo>
                  <a:lnTo>
                    <a:pt x="0" y="4667250"/>
                  </a:lnTo>
                  <a:cubicBezTo>
                    <a:pt x="0" y="4782820"/>
                    <a:pt x="93980" y="4876800"/>
                    <a:pt x="209550" y="4876800"/>
                  </a:cubicBezTo>
                  <a:lnTo>
                    <a:pt x="2040890" y="4876800"/>
                  </a:lnTo>
                  <a:cubicBezTo>
                    <a:pt x="2156460" y="4876800"/>
                    <a:pt x="2250440" y="4782820"/>
                    <a:pt x="2250440" y="4667250"/>
                  </a:cubicBezTo>
                  <a:lnTo>
                    <a:pt x="2250440" y="209550"/>
                  </a:lnTo>
                  <a:cubicBezTo>
                    <a:pt x="2251710" y="93980"/>
                    <a:pt x="2157730" y="0"/>
                    <a:pt x="2040890" y="0"/>
                  </a:cubicBezTo>
                  <a:close/>
                </a:path>
              </a:pathLst>
            </a:custGeom>
            <a:blipFill>
              <a:blip r:embed="rId7"/>
              <a:stretch>
                <a:fillRect l="-4175" r="-4175"/>
              </a:stretch>
            </a:blipFill>
          </p:spPr>
        </p:sp>
        <p:sp>
          <p:nvSpPr>
            <p:cNvPr id="19" name="Freeform 19"/>
            <p:cNvSpPr/>
            <p:nvPr/>
          </p:nvSpPr>
          <p:spPr>
            <a:xfrm>
              <a:off x="1121410" y="198120"/>
              <a:ext cx="347980" cy="43180"/>
            </a:xfrm>
            <a:custGeom>
              <a:avLst/>
              <a:gdLst/>
              <a:ahLst/>
              <a:cxnLst/>
              <a:rect l="l" t="t" r="r" b="b"/>
              <a:pathLst>
                <a:path w="347980" h="43180">
                  <a:moveTo>
                    <a:pt x="326390" y="0"/>
                  </a:moveTo>
                  <a:lnTo>
                    <a:pt x="21590" y="0"/>
                  </a:lnTo>
                  <a:cubicBezTo>
                    <a:pt x="10160" y="0"/>
                    <a:pt x="0" y="8890"/>
                    <a:pt x="0" y="21590"/>
                  </a:cubicBezTo>
                  <a:cubicBezTo>
                    <a:pt x="0" y="34290"/>
                    <a:pt x="10160" y="43180"/>
                    <a:pt x="21590" y="43180"/>
                  </a:cubicBezTo>
                  <a:lnTo>
                    <a:pt x="326390" y="43180"/>
                  </a:lnTo>
                  <a:cubicBezTo>
                    <a:pt x="337820" y="43180"/>
                    <a:pt x="347980" y="34290"/>
                    <a:pt x="347980" y="21590"/>
                  </a:cubicBezTo>
                  <a:cubicBezTo>
                    <a:pt x="347980" y="8890"/>
                    <a:pt x="337820" y="0"/>
                    <a:pt x="326390" y="0"/>
                  </a:cubicBezTo>
                  <a:close/>
                </a:path>
              </a:pathLst>
            </a:custGeom>
            <a:solidFill>
              <a:srgbClr val="606060"/>
            </a:solidFill>
          </p:spPr>
        </p:sp>
        <p:sp>
          <p:nvSpPr>
            <p:cNvPr id="20" name="Freeform 20"/>
            <p:cNvSpPr/>
            <p:nvPr/>
          </p:nvSpPr>
          <p:spPr>
            <a:xfrm>
              <a:off x="1578312" y="187909"/>
              <a:ext cx="66636" cy="63602"/>
            </a:xfrm>
            <a:custGeom>
              <a:avLst/>
              <a:gdLst/>
              <a:ahLst/>
              <a:cxnLst/>
              <a:rect l="l" t="t" r="r" b="b"/>
              <a:pathLst>
                <a:path w="66636" h="63602">
                  <a:moveTo>
                    <a:pt x="33318" y="51"/>
                  </a:moveTo>
                  <a:cubicBezTo>
                    <a:pt x="21941" y="0"/>
                    <a:pt x="11406" y="6040"/>
                    <a:pt x="5703" y="15885"/>
                  </a:cubicBezTo>
                  <a:cubicBezTo>
                    <a:pt x="0" y="25729"/>
                    <a:pt x="0" y="37873"/>
                    <a:pt x="5703" y="47717"/>
                  </a:cubicBezTo>
                  <a:cubicBezTo>
                    <a:pt x="11406" y="57562"/>
                    <a:pt x="21941" y="63602"/>
                    <a:pt x="33318" y="63551"/>
                  </a:cubicBezTo>
                  <a:cubicBezTo>
                    <a:pt x="44695" y="63602"/>
                    <a:pt x="55230" y="57562"/>
                    <a:pt x="60933" y="47717"/>
                  </a:cubicBezTo>
                  <a:cubicBezTo>
                    <a:pt x="66636" y="37873"/>
                    <a:pt x="66636" y="25729"/>
                    <a:pt x="60933" y="15885"/>
                  </a:cubicBezTo>
                  <a:cubicBezTo>
                    <a:pt x="55230" y="6040"/>
                    <a:pt x="44695" y="0"/>
                    <a:pt x="33318" y="51"/>
                  </a:cubicBezTo>
                  <a:close/>
                </a:path>
              </a:pathLst>
            </a:custGeom>
            <a:solidFill>
              <a:srgbClr val="606060"/>
            </a:solidFill>
          </p:spPr>
        </p:sp>
        <p:sp>
          <p:nvSpPr>
            <p:cNvPr id="21" name="Freeform 21"/>
            <p:cNvSpPr/>
            <p:nvPr/>
          </p:nvSpPr>
          <p:spPr>
            <a:xfrm>
              <a:off x="0" y="685800"/>
              <a:ext cx="27940" cy="213360"/>
            </a:xfrm>
            <a:custGeom>
              <a:avLst/>
              <a:gdLst/>
              <a:ahLst/>
              <a:cxnLst/>
              <a:rect l="l" t="t" r="r" b="b"/>
              <a:pathLst>
                <a:path w="27940" h="213360">
                  <a:moveTo>
                    <a:pt x="0" y="26670"/>
                  </a:moveTo>
                  <a:lnTo>
                    <a:pt x="0" y="185420"/>
                  </a:lnTo>
                  <a:cubicBezTo>
                    <a:pt x="0" y="200660"/>
                    <a:pt x="12700" y="213360"/>
                    <a:pt x="27940" y="213360"/>
                  </a:cubicBezTo>
                  <a:lnTo>
                    <a:pt x="27940" y="0"/>
                  </a:lnTo>
                  <a:cubicBezTo>
                    <a:pt x="12700" y="0"/>
                    <a:pt x="0" y="11430"/>
                    <a:pt x="0" y="26670"/>
                  </a:cubicBezTo>
                  <a:close/>
                </a:path>
              </a:pathLst>
            </a:custGeom>
            <a:solidFill>
              <a:srgbClr val="B8B8B8"/>
            </a:solidFill>
          </p:spPr>
        </p:sp>
        <p:sp>
          <p:nvSpPr>
            <p:cNvPr id="22" name="Freeform 22"/>
            <p:cNvSpPr/>
            <p:nvPr/>
          </p:nvSpPr>
          <p:spPr>
            <a:xfrm>
              <a:off x="0" y="1057910"/>
              <a:ext cx="27940" cy="384810"/>
            </a:xfrm>
            <a:custGeom>
              <a:avLst/>
              <a:gdLst/>
              <a:ahLst/>
              <a:cxnLst/>
              <a:rect l="l" t="t" r="r" b="b"/>
              <a:pathLst>
                <a:path w="27940" h="384810">
                  <a:moveTo>
                    <a:pt x="0" y="26670"/>
                  </a:moveTo>
                  <a:lnTo>
                    <a:pt x="0" y="356870"/>
                  </a:lnTo>
                  <a:cubicBezTo>
                    <a:pt x="0" y="372110"/>
                    <a:pt x="12700" y="384810"/>
                    <a:pt x="27940" y="384810"/>
                  </a:cubicBezTo>
                  <a:lnTo>
                    <a:pt x="27940" y="0"/>
                  </a:lnTo>
                  <a:cubicBezTo>
                    <a:pt x="12700" y="0"/>
                    <a:pt x="0" y="11430"/>
                    <a:pt x="0" y="26670"/>
                  </a:cubicBezTo>
                  <a:close/>
                </a:path>
              </a:pathLst>
            </a:custGeom>
            <a:solidFill>
              <a:srgbClr val="B8B8B8"/>
            </a:solidFill>
          </p:spPr>
        </p:sp>
        <p:sp>
          <p:nvSpPr>
            <p:cNvPr id="23" name="Freeform 23"/>
            <p:cNvSpPr/>
            <p:nvPr/>
          </p:nvSpPr>
          <p:spPr>
            <a:xfrm>
              <a:off x="0" y="1526540"/>
              <a:ext cx="27940" cy="386080"/>
            </a:xfrm>
            <a:custGeom>
              <a:avLst/>
              <a:gdLst/>
              <a:ahLst/>
              <a:cxnLst/>
              <a:rect l="l" t="t" r="r" b="b"/>
              <a:pathLst>
                <a:path w="27940" h="386080">
                  <a:moveTo>
                    <a:pt x="0" y="27940"/>
                  </a:moveTo>
                  <a:lnTo>
                    <a:pt x="0" y="358140"/>
                  </a:lnTo>
                  <a:cubicBezTo>
                    <a:pt x="0" y="373380"/>
                    <a:pt x="12700" y="386080"/>
                    <a:pt x="27940" y="386080"/>
                  </a:cubicBezTo>
                  <a:lnTo>
                    <a:pt x="27940" y="0"/>
                  </a:lnTo>
                  <a:cubicBezTo>
                    <a:pt x="12700" y="0"/>
                    <a:pt x="0" y="12700"/>
                    <a:pt x="0" y="27940"/>
                  </a:cubicBezTo>
                  <a:close/>
                </a:path>
              </a:pathLst>
            </a:custGeom>
            <a:solidFill>
              <a:srgbClr val="B8B8B8"/>
            </a:solidFill>
          </p:spPr>
        </p:sp>
        <p:sp>
          <p:nvSpPr>
            <p:cNvPr id="24" name="Freeform 24"/>
            <p:cNvSpPr/>
            <p:nvPr/>
          </p:nvSpPr>
          <p:spPr>
            <a:xfrm>
              <a:off x="2592070" y="1184910"/>
              <a:ext cx="27940" cy="618490"/>
            </a:xfrm>
            <a:custGeom>
              <a:avLst/>
              <a:gdLst/>
              <a:ahLst/>
              <a:cxnLst/>
              <a:rect l="l" t="t" r="r" b="b"/>
              <a:pathLst>
                <a:path w="27940" h="618490">
                  <a:moveTo>
                    <a:pt x="0" y="0"/>
                  </a:moveTo>
                  <a:lnTo>
                    <a:pt x="0" y="618490"/>
                  </a:lnTo>
                  <a:cubicBezTo>
                    <a:pt x="15240" y="618490"/>
                    <a:pt x="27940" y="605790"/>
                    <a:pt x="27940" y="590550"/>
                  </a:cubicBezTo>
                  <a:lnTo>
                    <a:pt x="27940" y="27940"/>
                  </a:lnTo>
                  <a:cubicBezTo>
                    <a:pt x="27940" y="12700"/>
                    <a:pt x="15240" y="0"/>
                    <a:pt x="0" y="0"/>
                  </a:cubicBezTo>
                  <a:close/>
                </a:path>
              </a:pathLst>
            </a:custGeom>
            <a:solidFill>
              <a:srgbClr val="B8B8B8"/>
            </a:solidFill>
          </p:spPr>
        </p:sp>
        <p:sp>
          <p:nvSpPr>
            <p:cNvPr id="25" name="Freeform 25"/>
            <p:cNvSpPr/>
            <p:nvPr/>
          </p:nvSpPr>
          <p:spPr>
            <a:xfrm>
              <a:off x="27940" y="0"/>
              <a:ext cx="2564130" cy="5182870"/>
            </a:xfrm>
            <a:custGeom>
              <a:avLst/>
              <a:gdLst/>
              <a:ahLst/>
              <a:cxnLst/>
              <a:rect l="l" t="t" r="r" b="b"/>
              <a:pathLst>
                <a:path w="2564130" h="5182870">
                  <a:moveTo>
                    <a:pt x="2564130" y="1184910"/>
                  </a:moveTo>
                  <a:lnTo>
                    <a:pt x="2564130" y="379730"/>
                  </a:lnTo>
                  <a:cubicBezTo>
                    <a:pt x="2564130" y="353060"/>
                    <a:pt x="2561590" y="327660"/>
                    <a:pt x="2556510" y="303530"/>
                  </a:cubicBezTo>
                  <a:cubicBezTo>
                    <a:pt x="2553970" y="290830"/>
                    <a:pt x="2551430" y="279400"/>
                    <a:pt x="2547620" y="266700"/>
                  </a:cubicBezTo>
                  <a:cubicBezTo>
                    <a:pt x="2542540" y="248920"/>
                    <a:pt x="2534920" y="231140"/>
                    <a:pt x="2527300" y="214630"/>
                  </a:cubicBezTo>
                  <a:cubicBezTo>
                    <a:pt x="2522220" y="203200"/>
                    <a:pt x="2515870" y="193040"/>
                    <a:pt x="2509520" y="182880"/>
                  </a:cubicBezTo>
                  <a:cubicBezTo>
                    <a:pt x="2503170" y="172720"/>
                    <a:pt x="2496820" y="162560"/>
                    <a:pt x="2489200" y="152400"/>
                  </a:cubicBezTo>
                  <a:cubicBezTo>
                    <a:pt x="2477770" y="137160"/>
                    <a:pt x="2466340" y="124460"/>
                    <a:pt x="2453640" y="110490"/>
                  </a:cubicBezTo>
                  <a:cubicBezTo>
                    <a:pt x="2444750" y="101600"/>
                    <a:pt x="2435860" y="93980"/>
                    <a:pt x="2426970" y="86360"/>
                  </a:cubicBezTo>
                  <a:cubicBezTo>
                    <a:pt x="2360930" y="31750"/>
                    <a:pt x="2277110" y="0"/>
                    <a:pt x="2185670" y="0"/>
                  </a:cubicBezTo>
                  <a:lnTo>
                    <a:pt x="379730" y="0"/>
                  </a:lnTo>
                  <a:cubicBezTo>
                    <a:pt x="288290" y="0"/>
                    <a:pt x="203200" y="33020"/>
                    <a:pt x="138430" y="86360"/>
                  </a:cubicBezTo>
                  <a:cubicBezTo>
                    <a:pt x="129540" y="93980"/>
                    <a:pt x="120650" y="102870"/>
                    <a:pt x="111760" y="110490"/>
                  </a:cubicBezTo>
                  <a:cubicBezTo>
                    <a:pt x="99060" y="123190"/>
                    <a:pt x="86360" y="137160"/>
                    <a:pt x="76200" y="152400"/>
                  </a:cubicBezTo>
                  <a:cubicBezTo>
                    <a:pt x="68580" y="162560"/>
                    <a:pt x="62230" y="172720"/>
                    <a:pt x="55880" y="182880"/>
                  </a:cubicBezTo>
                  <a:cubicBezTo>
                    <a:pt x="49530" y="193040"/>
                    <a:pt x="43180" y="204470"/>
                    <a:pt x="38100" y="214630"/>
                  </a:cubicBezTo>
                  <a:cubicBezTo>
                    <a:pt x="29210" y="232410"/>
                    <a:pt x="22860" y="248920"/>
                    <a:pt x="16510" y="266700"/>
                  </a:cubicBezTo>
                  <a:cubicBezTo>
                    <a:pt x="12700" y="279400"/>
                    <a:pt x="10160" y="290830"/>
                    <a:pt x="7620" y="303530"/>
                  </a:cubicBezTo>
                  <a:cubicBezTo>
                    <a:pt x="2540" y="327660"/>
                    <a:pt x="0" y="354330"/>
                    <a:pt x="0" y="379730"/>
                  </a:cubicBezTo>
                  <a:lnTo>
                    <a:pt x="0" y="4803140"/>
                  </a:lnTo>
                  <a:cubicBezTo>
                    <a:pt x="0" y="5012690"/>
                    <a:pt x="170180" y="5182870"/>
                    <a:pt x="379730" y="5182870"/>
                  </a:cubicBezTo>
                  <a:lnTo>
                    <a:pt x="2184400" y="5182870"/>
                  </a:lnTo>
                  <a:cubicBezTo>
                    <a:pt x="2393950" y="5182870"/>
                    <a:pt x="2564130" y="5012690"/>
                    <a:pt x="2564130" y="4803140"/>
                  </a:cubicBezTo>
                  <a:lnTo>
                    <a:pt x="2564130" y="1184910"/>
                  </a:lnTo>
                  <a:close/>
                  <a:moveTo>
                    <a:pt x="2538730" y="1184910"/>
                  </a:moveTo>
                  <a:lnTo>
                    <a:pt x="2538730" y="4804410"/>
                  </a:lnTo>
                  <a:cubicBezTo>
                    <a:pt x="2538730" y="4999990"/>
                    <a:pt x="2379980" y="5158740"/>
                    <a:pt x="2184400" y="5158740"/>
                  </a:cubicBezTo>
                  <a:lnTo>
                    <a:pt x="379730" y="5158740"/>
                  </a:lnTo>
                  <a:cubicBezTo>
                    <a:pt x="184150" y="5158740"/>
                    <a:pt x="25400" y="4999990"/>
                    <a:pt x="25400" y="4804410"/>
                  </a:cubicBezTo>
                  <a:lnTo>
                    <a:pt x="25400" y="381000"/>
                  </a:lnTo>
                  <a:cubicBezTo>
                    <a:pt x="25400" y="184150"/>
                    <a:pt x="184150" y="25400"/>
                    <a:pt x="379730" y="25400"/>
                  </a:cubicBezTo>
                  <a:lnTo>
                    <a:pt x="2184400" y="25400"/>
                  </a:lnTo>
                  <a:cubicBezTo>
                    <a:pt x="2379980" y="25400"/>
                    <a:pt x="2538730" y="184150"/>
                    <a:pt x="2538730" y="379730"/>
                  </a:cubicBezTo>
                  <a:lnTo>
                    <a:pt x="2538730" y="1184910"/>
                  </a:lnTo>
                  <a:close/>
                </a:path>
              </a:pathLst>
            </a:custGeom>
            <a:solidFill>
              <a:srgbClr val="E9E9E9"/>
            </a:solidFill>
          </p:spPr>
        </p:sp>
      </p:grpSp>
      <p:sp>
        <p:nvSpPr>
          <p:cNvPr id="26" name="Freeform 26"/>
          <p:cNvSpPr/>
          <p:nvPr/>
        </p:nvSpPr>
        <p:spPr>
          <a:xfrm>
            <a:off x="316798" y="2239737"/>
            <a:ext cx="1141638" cy="1141638"/>
          </a:xfrm>
          <a:custGeom>
            <a:avLst/>
            <a:gdLst/>
            <a:ahLst/>
            <a:cxnLst/>
            <a:rect l="l" t="t" r="r" b="b"/>
            <a:pathLst>
              <a:path w="1141638" h="1141638">
                <a:moveTo>
                  <a:pt x="0" y="0"/>
                </a:moveTo>
                <a:lnTo>
                  <a:pt x="1141638" y="0"/>
                </a:lnTo>
                <a:lnTo>
                  <a:pt x="1141638" y="1141638"/>
                </a:lnTo>
                <a:lnTo>
                  <a:pt x="0" y="114163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7" name="Freeform 27"/>
          <p:cNvSpPr/>
          <p:nvPr/>
        </p:nvSpPr>
        <p:spPr>
          <a:xfrm>
            <a:off x="457881" y="3927624"/>
            <a:ext cx="701025" cy="917873"/>
          </a:xfrm>
          <a:custGeom>
            <a:avLst/>
            <a:gdLst/>
            <a:ahLst/>
            <a:cxnLst/>
            <a:rect l="l" t="t" r="r" b="b"/>
            <a:pathLst>
              <a:path w="701025" h="917873">
                <a:moveTo>
                  <a:pt x="0" y="0"/>
                </a:moveTo>
                <a:lnTo>
                  <a:pt x="701025" y="0"/>
                </a:lnTo>
                <a:lnTo>
                  <a:pt x="701025" y="917873"/>
                </a:lnTo>
                <a:lnTo>
                  <a:pt x="0" y="91787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28" name="TextBox 28"/>
          <p:cNvSpPr txBox="1"/>
          <p:nvPr/>
        </p:nvSpPr>
        <p:spPr>
          <a:xfrm>
            <a:off x="1375139" y="3965724"/>
            <a:ext cx="4852035" cy="1092200"/>
          </a:xfrm>
          <a:prstGeom prst="rect">
            <a:avLst/>
          </a:prstGeom>
        </p:spPr>
        <p:txBody>
          <a:bodyPr lIns="0" tIns="0" rIns="0" bIns="0" rtlCol="0" anchor="t">
            <a:spAutoFit/>
          </a:bodyPr>
          <a:lstStyle/>
          <a:p>
            <a:pPr algn="ctr">
              <a:lnSpc>
                <a:spcPts val="3850"/>
              </a:lnSpc>
              <a:spcBef>
                <a:spcPct val="0"/>
              </a:spcBef>
            </a:pPr>
            <a:r>
              <a:rPr lang="en-US" sz="3500" b="1">
                <a:solidFill>
                  <a:srgbClr val="FFFFFF"/>
                </a:solidFill>
                <a:latin typeface="Helvetica World Bold"/>
                <a:ea typeface="Helvetica World Bold"/>
                <a:cs typeface="Helvetica World Bold"/>
                <a:sym typeface="Helvetica World Bold"/>
              </a:rPr>
              <a:t>Bem-estar digital e controlos parentais</a:t>
            </a:r>
          </a:p>
        </p:txBody>
      </p:sp>
      <p:sp>
        <p:nvSpPr>
          <p:cNvPr id="29" name="TextBox 29"/>
          <p:cNvSpPr txBox="1"/>
          <p:nvPr/>
        </p:nvSpPr>
        <p:spPr>
          <a:xfrm>
            <a:off x="1458436" y="2591481"/>
            <a:ext cx="2823210" cy="558800"/>
          </a:xfrm>
          <a:prstGeom prst="rect">
            <a:avLst/>
          </a:prstGeom>
        </p:spPr>
        <p:txBody>
          <a:bodyPr lIns="0" tIns="0" rIns="0" bIns="0" rtlCol="0" anchor="t">
            <a:spAutoFit/>
          </a:bodyPr>
          <a:lstStyle/>
          <a:p>
            <a:pPr algn="ctr">
              <a:lnSpc>
                <a:spcPts val="3849"/>
              </a:lnSpc>
              <a:spcBef>
                <a:spcPct val="0"/>
              </a:spcBef>
            </a:pPr>
            <a:r>
              <a:rPr lang="en-US" sz="3499" b="1">
                <a:solidFill>
                  <a:srgbClr val="FFFFFF"/>
                </a:solidFill>
                <a:latin typeface="Helvetica World Bold"/>
                <a:ea typeface="Helvetica World Bold"/>
                <a:cs typeface="Helvetica World Bold"/>
                <a:sym typeface="Helvetica World Bold"/>
              </a:rPr>
              <a:t>Definições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8193921" y="-5792234"/>
            <a:ext cx="9065379" cy="9065379"/>
          </a:xfrm>
          <a:custGeom>
            <a:avLst/>
            <a:gdLst/>
            <a:ahLst/>
            <a:cxnLst/>
            <a:rect l="l" t="t" r="r" b="b"/>
            <a:pathLst>
              <a:path w="9065379" h="9065379">
                <a:moveTo>
                  <a:pt x="0" y="0"/>
                </a:moveTo>
                <a:lnTo>
                  <a:pt x="9065379" y="0"/>
                </a:lnTo>
                <a:lnTo>
                  <a:pt x="9065379" y="9065379"/>
                </a:lnTo>
                <a:lnTo>
                  <a:pt x="0" y="9065379"/>
                </a:lnTo>
                <a:lnTo>
                  <a:pt x="0" y="0"/>
                </a:lnTo>
                <a:close/>
              </a:path>
            </a:pathLst>
          </a:custGeom>
          <a:blipFill>
            <a:blip r:embed="rId3">
              <a:alphaModFix amt="19999"/>
              <a:extLst>
                <a:ext uri="{96DAC541-7B7A-43D3-8B79-37D633B846F1}">
                  <asvg:svgBlip xmlns:asvg="http://schemas.microsoft.com/office/drawing/2016/SVG/main" r:embed="rId4"/>
                </a:ext>
              </a:extLst>
            </a:blip>
            <a:stretch>
              <a:fillRect/>
            </a:stretch>
          </a:blipFill>
        </p:spPr>
      </p:sp>
      <p:sp>
        <p:nvSpPr>
          <p:cNvPr id="4" name="Freeform 4"/>
          <p:cNvSpPr/>
          <p:nvPr/>
        </p:nvSpPr>
        <p:spPr>
          <a:xfrm flipH="1">
            <a:off x="11998354" y="1335449"/>
            <a:ext cx="5260946" cy="7779588"/>
          </a:xfrm>
          <a:custGeom>
            <a:avLst/>
            <a:gdLst/>
            <a:ahLst/>
            <a:cxnLst/>
            <a:rect l="l" t="t" r="r" b="b"/>
            <a:pathLst>
              <a:path w="5260946" h="7779588">
                <a:moveTo>
                  <a:pt x="5260946" y="0"/>
                </a:moveTo>
                <a:lnTo>
                  <a:pt x="0" y="0"/>
                </a:lnTo>
                <a:lnTo>
                  <a:pt x="0" y="7779588"/>
                </a:lnTo>
                <a:lnTo>
                  <a:pt x="5260946" y="7779588"/>
                </a:lnTo>
                <a:lnTo>
                  <a:pt x="5260946" y="0"/>
                </a:lnTo>
                <a:close/>
              </a:path>
            </a:pathLst>
          </a:custGeom>
          <a:blipFill>
            <a:blip r:embed="rId5"/>
            <a:stretch>
              <a:fillRect/>
            </a:stretch>
          </a:blipFill>
        </p:spPr>
      </p:sp>
      <p:sp>
        <p:nvSpPr>
          <p:cNvPr id="5" name="Freeform 5"/>
          <p:cNvSpPr/>
          <p:nvPr/>
        </p:nvSpPr>
        <p:spPr>
          <a:xfrm>
            <a:off x="5224578" y="8845550"/>
            <a:ext cx="4861571" cy="4861571"/>
          </a:xfrm>
          <a:custGeom>
            <a:avLst/>
            <a:gdLst/>
            <a:ahLst/>
            <a:cxnLst/>
            <a:rect l="l" t="t" r="r" b="b"/>
            <a:pathLst>
              <a:path w="4861571" h="4861571">
                <a:moveTo>
                  <a:pt x="0" y="0"/>
                </a:moveTo>
                <a:lnTo>
                  <a:pt x="4861571" y="0"/>
                </a:lnTo>
                <a:lnTo>
                  <a:pt x="4861571" y="4861571"/>
                </a:lnTo>
                <a:lnTo>
                  <a:pt x="0" y="4861571"/>
                </a:lnTo>
                <a:lnTo>
                  <a:pt x="0" y="0"/>
                </a:lnTo>
                <a:close/>
              </a:path>
            </a:pathLst>
          </a:custGeom>
          <a:blipFill>
            <a:blip r:embed="rId3">
              <a:alphaModFix amt="19999"/>
              <a:extLst>
                <a:ext uri="{96DAC541-7B7A-43D3-8B79-37D633B846F1}">
                  <asvg:svgBlip xmlns:asvg="http://schemas.microsoft.com/office/drawing/2016/SVG/main" r:embed="rId4"/>
                </a:ext>
              </a:extLst>
            </a:blip>
            <a:stretch>
              <a:fillRect/>
            </a:stretch>
          </a:blipFill>
        </p:spPr>
      </p:sp>
      <p:sp>
        <p:nvSpPr>
          <p:cNvPr id="6" name="Freeform 6"/>
          <p:cNvSpPr/>
          <p:nvPr/>
        </p:nvSpPr>
        <p:spPr>
          <a:xfrm>
            <a:off x="2845710" y="0"/>
            <a:ext cx="5786438" cy="10287000"/>
          </a:xfrm>
          <a:custGeom>
            <a:avLst/>
            <a:gdLst/>
            <a:ahLst/>
            <a:cxnLst/>
            <a:rect l="l" t="t" r="r" b="b"/>
            <a:pathLst>
              <a:path w="5786438" h="10287000">
                <a:moveTo>
                  <a:pt x="0" y="0"/>
                </a:moveTo>
                <a:lnTo>
                  <a:pt x="5786437" y="0"/>
                </a:lnTo>
                <a:lnTo>
                  <a:pt x="5786437" y="10287000"/>
                </a:lnTo>
                <a:lnTo>
                  <a:pt x="0" y="10287000"/>
                </a:lnTo>
                <a:lnTo>
                  <a:pt x="0" y="0"/>
                </a:lnTo>
                <a:close/>
              </a:path>
            </a:pathLst>
          </a:custGeom>
          <a:blipFill>
            <a:blip r:embed="rId6"/>
            <a:stretch>
              <a:fillRect/>
            </a:stretch>
          </a:blipFill>
        </p:spPr>
      </p:sp>
      <p:sp>
        <p:nvSpPr>
          <p:cNvPr id="7" name="TextBox 7"/>
          <p:cNvSpPr txBox="1"/>
          <p:nvPr/>
        </p:nvSpPr>
        <p:spPr>
          <a:xfrm>
            <a:off x="11657906" y="231775"/>
            <a:ext cx="6223635" cy="796925"/>
          </a:xfrm>
          <a:prstGeom prst="rect">
            <a:avLst/>
          </a:prstGeom>
        </p:spPr>
        <p:txBody>
          <a:bodyPr lIns="0" tIns="0" rIns="0" bIns="0" rtlCol="0" anchor="t">
            <a:spAutoFit/>
          </a:bodyPr>
          <a:lstStyle/>
          <a:p>
            <a:pPr algn="l">
              <a:lnSpc>
                <a:spcPts val="5500"/>
              </a:lnSpc>
              <a:spcBef>
                <a:spcPct val="0"/>
              </a:spcBef>
            </a:pPr>
            <a:r>
              <a:rPr lang="en-US" sz="5000" b="1" spc="810">
                <a:solidFill>
                  <a:srgbClr val="FFFFFF"/>
                </a:solidFill>
                <a:latin typeface="Helvetica World Bold"/>
                <a:ea typeface="Helvetica World Bold"/>
                <a:cs typeface="Helvetica World Bold"/>
                <a:sym typeface="Helvetica World Bold"/>
              </a:rPr>
              <a:t>Dependências?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8193921" y="-5792234"/>
            <a:ext cx="9065379" cy="9065379"/>
          </a:xfrm>
          <a:custGeom>
            <a:avLst/>
            <a:gdLst/>
            <a:ahLst/>
            <a:cxnLst/>
            <a:rect l="l" t="t" r="r" b="b"/>
            <a:pathLst>
              <a:path w="9065379" h="9065379">
                <a:moveTo>
                  <a:pt x="0" y="0"/>
                </a:moveTo>
                <a:lnTo>
                  <a:pt x="9065379" y="0"/>
                </a:lnTo>
                <a:lnTo>
                  <a:pt x="9065379" y="9065379"/>
                </a:lnTo>
                <a:lnTo>
                  <a:pt x="0" y="9065379"/>
                </a:lnTo>
                <a:lnTo>
                  <a:pt x="0" y="0"/>
                </a:lnTo>
                <a:close/>
              </a:path>
            </a:pathLst>
          </a:custGeom>
          <a:blipFill>
            <a:blip r:embed="rId3">
              <a:alphaModFix amt="19999"/>
              <a:extLst>
                <a:ext uri="{96DAC541-7B7A-43D3-8B79-37D633B846F1}">
                  <asvg:svgBlip xmlns:asvg="http://schemas.microsoft.com/office/drawing/2016/SVG/main" r:embed="rId4"/>
                </a:ext>
              </a:extLst>
            </a:blip>
            <a:stretch>
              <a:fillRect/>
            </a:stretch>
          </a:blipFill>
        </p:spPr>
      </p:sp>
      <p:sp>
        <p:nvSpPr>
          <p:cNvPr id="4" name="Freeform 4"/>
          <p:cNvSpPr/>
          <p:nvPr/>
        </p:nvSpPr>
        <p:spPr>
          <a:xfrm>
            <a:off x="5224578" y="8845550"/>
            <a:ext cx="4861571" cy="4861571"/>
          </a:xfrm>
          <a:custGeom>
            <a:avLst/>
            <a:gdLst/>
            <a:ahLst/>
            <a:cxnLst/>
            <a:rect l="l" t="t" r="r" b="b"/>
            <a:pathLst>
              <a:path w="4861571" h="4861571">
                <a:moveTo>
                  <a:pt x="0" y="0"/>
                </a:moveTo>
                <a:lnTo>
                  <a:pt x="4861571" y="0"/>
                </a:lnTo>
                <a:lnTo>
                  <a:pt x="4861571" y="4861571"/>
                </a:lnTo>
                <a:lnTo>
                  <a:pt x="0" y="4861571"/>
                </a:lnTo>
                <a:lnTo>
                  <a:pt x="0" y="0"/>
                </a:lnTo>
                <a:close/>
              </a:path>
            </a:pathLst>
          </a:custGeom>
          <a:blipFill>
            <a:blip r:embed="rId3">
              <a:alphaModFix amt="19999"/>
              <a:extLst>
                <a:ext uri="{96DAC541-7B7A-43D3-8B79-37D633B846F1}">
                  <asvg:svgBlip xmlns:asvg="http://schemas.microsoft.com/office/drawing/2016/SVG/main" r:embed="rId4"/>
                </a:ext>
              </a:extLst>
            </a:blip>
            <a:stretch>
              <a:fillRect/>
            </a:stretch>
          </a:blipFill>
        </p:spPr>
      </p:sp>
      <p:sp>
        <p:nvSpPr>
          <p:cNvPr id="5" name="Freeform 5"/>
          <p:cNvSpPr/>
          <p:nvPr/>
        </p:nvSpPr>
        <p:spPr>
          <a:xfrm>
            <a:off x="10764806" y="0"/>
            <a:ext cx="5786438" cy="10287000"/>
          </a:xfrm>
          <a:custGeom>
            <a:avLst/>
            <a:gdLst/>
            <a:ahLst/>
            <a:cxnLst/>
            <a:rect l="l" t="t" r="r" b="b"/>
            <a:pathLst>
              <a:path w="5786438" h="10287000">
                <a:moveTo>
                  <a:pt x="0" y="0"/>
                </a:moveTo>
                <a:lnTo>
                  <a:pt x="5786437" y="0"/>
                </a:lnTo>
                <a:lnTo>
                  <a:pt x="5786437" y="10287000"/>
                </a:lnTo>
                <a:lnTo>
                  <a:pt x="0" y="10287000"/>
                </a:lnTo>
                <a:lnTo>
                  <a:pt x="0" y="0"/>
                </a:lnTo>
                <a:close/>
              </a:path>
            </a:pathLst>
          </a:custGeom>
          <a:blipFill>
            <a:blip r:embed="rId5"/>
            <a:stretch>
              <a:fillRect/>
            </a:stretch>
          </a:blipFill>
        </p:spPr>
      </p:sp>
      <p:sp>
        <p:nvSpPr>
          <p:cNvPr id="6" name="TextBox 6"/>
          <p:cNvSpPr txBox="1"/>
          <p:nvPr/>
        </p:nvSpPr>
        <p:spPr>
          <a:xfrm>
            <a:off x="744234" y="609923"/>
            <a:ext cx="6223635" cy="796925"/>
          </a:xfrm>
          <a:prstGeom prst="rect">
            <a:avLst/>
          </a:prstGeom>
        </p:spPr>
        <p:txBody>
          <a:bodyPr lIns="0" tIns="0" rIns="0" bIns="0" rtlCol="0" anchor="t">
            <a:spAutoFit/>
          </a:bodyPr>
          <a:lstStyle/>
          <a:p>
            <a:pPr algn="l">
              <a:lnSpc>
                <a:spcPts val="5500"/>
              </a:lnSpc>
              <a:spcBef>
                <a:spcPct val="0"/>
              </a:spcBef>
            </a:pPr>
            <a:r>
              <a:rPr lang="en-US" sz="5000" b="1" spc="810">
                <a:solidFill>
                  <a:srgbClr val="FFFFFF"/>
                </a:solidFill>
                <a:latin typeface="Helvetica World Bold"/>
                <a:ea typeface="Helvetica World Bold"/>
                <a:cs typeface="Helvetica World Bold"/>
                <a:sym typeface="Helvetica World Bold"/>
              </a:rPr>
              <a:t>Dependências?</a:t>
            </a:r>
          </a:p>
        </p:txBody>
      </p:sp>
      <p:sp>
        <p:nvSpPr>
          <p:cNvPr id="7" name="Freeform 7"/>
          <p:cNvSpPr/>
          <p:nvPr/>
        </p:nvSpPr>
        <p:spPr>
          <a:xfrm>
            <a:off x="2394417" y="1833697"/>
            <a:ext cx="5260946" cy="7779588"/>
          </a:xfrm>
          <a:custGeom>
            <a:avLst/>
            <a:gdLst/>
            <a:ahLst/>
            <a:cxnLst/>
            <a:rect l="l" t="t" r="r" b="b"/>
            <a:pathLst>
              <a:path w="5260946" h="7779588">
                <a:moveTo>
                  <a:pt x="0" y="0"/>
                </a:moveTo>
                <a:lnTo>
                  <a:pt x="5260947" y="0"/>
                </a:lnTo>
                <a:lnTo>
                  <a:pt x="5260947" y="7779588"/>
                </a:lnTo>
                <a:lnTo>
                  <a:pt x="0" y="7779588"/>
                </a:lnTo>
                <a:lnTo>
                  <a:pt x="0" y="0"/>
                </a:lnTo>
                <a:close/>
              </a:path>
            </a:pathLst>
          </a:custGeom>
          <a:blipFill>
            <a:blip r:embed="rId6"/>
            <a:stretch>
              <a:fillRect/>
            </a:stretch>
          </a:blipFill>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3" name="Freeform 3"/>
          <p:cNvSpPr/>
          <p:nvPr/>
        </p:nvSpPr>
        <p:spPr>
          <a:xfrm>
            <a:off x="8193921" y="-5792234"/>
            <a:ext cx="9065379" cy="9065379"/>
          </a:xfrm>
          <a:custGeom>
            <a:avLst/>
            <a:gdLst/>
            <a:ahLst/>
            <a:cxnLst/>
            <a:rect l="l" t="t" r="r" b="b"/>
            <a:pathLst>
              <a:path w="9065379" h="9065379">
                <a:moveTo>
                  <a:pt x="0" y="0"/>
                </a:moveTo>
                <a:lnTo>
                  <a:pt x="9065379" y="0"/>
                </a:lnTo>
                <a:lnTo>
                  <a:pt x="9065379" y="9065379"/>
                </a:lnTo>
                <a:lnTo>
                  <a:pt x="0" y="9065379"/>
                </a:lnTo>
                <a:lnTo>
                  <a:pt x="0" y="0"/>
                </a:lnTo>
                <a:close/>
              </a:path>
            </a:pathLst>
          </a:custGeom>
          <a:blipFill>
            <a:blip r:embed="rId3">
              <a:alphaModFix amt="19999"/>
              <a:extLst>
                <a:ext uri="{96DAC541-7B7A-43D3-8B79-37D633B846F1}">
                  <asvg:svgBlip xmlns:asvg="http://schemas.microsoft.com/office/drawing/2016/SVG/main" r:embed="rId4"/>
                </a:ext>
              </a:extLst>
            </a:blip>
            <a:stretch>
              <a:fillRect/>
            </a:stretch>
          </a:blipFill>
        </p:spPr>
      </p:sp>
      <p:sp>
        <p:nvSpPr>
          <p:cNvPr id="4" name="Freeform 4"/>
          <p:cNvSpPr/>
          <p:nvPr/>
        </p:nvSpPr>
        <p:spPr>
          <a:xfrm>
            <a:off x="5224578" y="8845550"/>
            <a:ext cx="4861571" cy="4861571"/>
          </a:xfrm>
          <a:custGeom>
            <a:avLst/>
            <a:gdLst/>
            <a:ahLst/>
            <a:cxnLst/>
            <a:rect l="l" t="t" r="r" b="b"/>
            <a:pathLst>
              <a:path w="4861571" h="4861571">
                <a:moveTo>
                  <a:pt x="0" y="0"/>
                </a:moveTo>
                <a:lnTo>
                  <a:pt x="4861571" y="0"/>
                </a:lnTo>
                <a:lnTo>
                  <a:pt x="4861571" y="4861571"/>
                </a:lnTo>
                <a:lnTo>
                  <a:pt x="0" y="4861571"/>
                </a:lnTo>
                <a:lnTo>
                  <a:pt x="0" y="0"/>
                </a:lnTo>
                <a:close/>
              </a:path>
            </a:pathLst>
          </a:custGeom>
          <a:blipFill>
            <a:blip r:embed="rId3">
              <a:alphaModFix amt="19999"/>
              <a:extLst>
                <a:ext uri="{96DAC541-7B7A-43D3-8B79-37D633B846F1}">
                  <asvg:svgBlip xmlns:asvg="http://schemas.microsoft.com/office/drawing/2016/SVG/main" r:embed="rId4"/>
                </a:ext>
              </a:extLst>
            </a:blip>
            <a:stretch>
              <a:fillRect/>
            </a:stretch>
          </a:blipFill>
        </p:spPr>
      </p:sp>
      <p:sp>
        <p:nvSpPr>
          <p:cNvPr id="5" name="Freeform 5"/>
          <p:cNvSpPr/>
          <p:nvPr/>
        </p:nvSpPr>
        <p:spPr>
          <a:xfrm>
            <a:off x="1868926" y="0"/>
            <a:ext cx="5786437" cy="10287000"/>
          </a:xfrm>
          <a:custGeom>
            <a:avLst/>
            <a:gdLst/>
            <a:ahLst/>
            <a:cxnLst/>
            <a:rect l="l" t="t" r="r" b="b"/>
            <a:pathLst>
              <a:path w="5786437" h="10287000">
                <a:moveTo>
                  <a:pt x="0" y="0"/>
                </a:moveTo>
                <a:lnTo>
                  <a:pt x="5786438" y="0"/>
                </a:lnTo>
                <a:lnTo>
                  <a:pt x="5786438" y="10287000"/>
                </a:lnTo>
                <a:lnTo>
                  <a:pt x="0" y="10287000"/>
                </a:lnTo>
                <a:lnTo>
                  <a:pt x="0" y="0"/>
                </a:lnTo>
                <a:close/>
              </a:path>
            </a:pathLst>
          </a:custGeom>
          <a:blipFill>
            <a:blip r:embed="rId5"/>
            <a:stretch>
              <a:fillRect/>
            </a:stretch>
          </a:blipFill>
        </p:spPr>
      </p:sp>
      <p:sp>
        <p:nvSpPr>
          <p:cNvPr id="6" name="TextBox 6"/>
          <p:cNvSpPr txBox="1"/>
          <p:nvPr/>
        </p:nvSpPr>
        <p:spPr>
          <a:xfrm>
            <a:off x="11461554" y="649287"/>
            <a:ext cx="6223635" cy="796925"/>
          </a:xfrm>
          <a:prstGeom prst="rect">
            <a:avLst/>
          </a:prstGeom>
        </p:spPr>
        <p:txBody>
          <a:bodyPr lIns="0" tIns="0" rIns="0" bIns="0" rtlCol="0" anchor="t">
            <a:spAutoFit/>
          </a:bodyPr>
          <a:lstStyle/>
          <a:p>
            <a:pPr algn="l">
              <a:lnSpc>
                <a:spcPts val="5500"/>
              </a:lnSpc>
              <a:spcBef>
                <a:spcPct val="0"/>
              </a:spcBef>
            </a:pPr>
            <a:r>
              <a:rPr lang="en-US" sz="5000" b="1" spc="810">
                <a:solidFill>
                  <a:srgbClr val="FFFFFF"/>
                </a:solidFill>
                <a:latin typeface="Helvetica World Bold"/>
                <a:ea typeface="Helvetica World Bold"/>
                <a:cs typeface="Helvetica World Bold"/>
                <a:sym typeface="Helvetica World Bold"/>
              </a:rPr>
              <a:t>Dependências?</a:t>
            </a:r>
          </a:p>
        </p:txBody>
      </p:sp>
      <p:sp>
        <p:nvSpPr>
          <p:cNvPr id="7" name="Freeform 7"/>
          <p:cNvSpPr/>
          <p:nvPr/>
        </p:nvSpPr>
        <p:spPr>
          <a:xfrm flipH="1">
            <a:off x="11461554" y="2016125"/>
            <a:ext cx="5260946" cy="7779588"/>
          </a:xfrm>
          <a:custGeom>
            <a:avLst/>
            <a:gdLst/>
            <a:ahLst/>
            <a:cxnLst/>
            <a:rect l="l" t="t" r="r" b="b"/>
            <a:pathLst>
              <a:path w="5260946" h="7779588">
                <a:moveTo>
                  <a:pt x="5260946" y="0"/>
                </a:moveTo>
                <a:lnTo>
                  <a:pt x="0" y="0"/>
                </a:lnTo>
                <a:lnTo>
                  <a:pt x="0" y="7779588"/>
                </a:lnTo>
                <a:lnTo>
                  <a:pt x="5260946" y="7779588"/>
                </a:lnTo>
                <a:lnTo>
                  <a:pt x="5260946" y="0"/>
                </a:lnTo>
                <a:close/>
              </a:path>
            </a:pathLst>
          </a:custGeom>
          <a:blipFill>
            <a:blip r:embed="rId6"/>
            <a:stretch>
              <a:fillRect/>
            </a:stretch>
          </a:blipFill>
        </p:spPr>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sp>
      <p:sp>
        <p:nvSpPr>
          <p:cNvPr id="4" name="Freeform 4"/>
          <p:cNvSpPr/>
          <p:nvPr/>
        </p:nvSpPr>
        <p:spPr>
          <a:xfrm>
            <a:off x="8605640" y="-5571555"/>
            <a:ext cx="8963813" cy="8963813"/>
          </a:xfrm>
          <a:custGeom>
            <a:avLst/>
            <a:gdLst/>
            <a:ahLst/>
            <a:cxnLst/>
            <a:rect l="l" t="t" r="r" b="b"/>
            <a:pathLst>
              <a:path w="8963813" h="8963813">
                <a:moveTo>
                  <a:pt x="0" y="0"/>
                </a:moveTo>
                <a:lnTo>
                  <a:pt x="8963813" y="0"/>
                </a:lnTo>
                <a:lnTo>
                  <a:pt x="8963813" y="8963813"/>
                </a:lnTo>
                <a:lnTo>
                  <a:pt x="0" y="8963813"/>
                </a:lnTo>
                <a:lnTo>
                  <a:pt x="0" y="0"/>
                </a:lnTo>
                <a:close/>
              </a:path>
            </a:pathLst>
          </a:custGeom>
          <a:blipFill>
            <a:blip r:embed="rId3">
              <a:alphaModFix amt="19999"/>
              <a:extLst>
                <a:ext uri="{96DAC541-7B7A-43D3-8B79-37D633B846F1}">
                  <asvg:svgBlip xmlns:asvg="http://schemas.microsoft.com/office/drawing/2016/SVG/main" r:embed="rId4"/>
                </a:ext>
              </a:extLst>
            </a:blip>
            <a:stretch>
              <a:fillRect/>
            </a:stretch>
          </a:blipFill>
        </p:spPr>
      </p:sp>
      <p:sp>
        <p:nvSpPr>
          <p:cNvPr id="5" name="Freeform 5"/>
          <p:cNvSpPr/>
          <p:nvPr/>
        </p:nvSpPr>
        <p:spPr>
          <a:xfrm>
            <a:off x="4547990" y="810413"/>
            <a:ext cx="8115300" cy="8115300"/>
          </a:xfrm>
          <a:custGeom>
            <a:avLst/>
            <a:gdLst/>
            <a:ahLst/>
            <a:cxnLst/>
            <a:rect l="l" t="t" r="r" b="b"/>
            <a:pathLst>
              <a:path w="8115300" h="8115300">
                <a:moveTo>
                  <a:pt x="0" y="0"/>
                </a:moveTo>
                <a:lnTo>
                  <a:pt x="8115300" y="0"/>
                </a:lnTo>
                <a:lnTo>
                  <a:pt x="8115300" y="8115300"/>
                </a:lnTo>
                <a:lnTo>
                  <a:pt x="0" y="8115300"/>
                </a:lnTo>
                <a:lnTo>
                  <a:pt x="0" y="0"/>
                </a:lnTo>
                <a:close/>
              </a:path>
            </a:pathLst>
          </a:custGeom>
          <a:blipFill>
            <a:blip r:embed="rId5"/>
            <a:stretch>
              <a:fillRect l="-43646" t="-64567" r="-44051" b="-2313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1127</Words>
  <Application>Microsoft Office PowerPoint</Application>
  <PresentationFormat>Personalizados</PresentationFormat>
  <Paragraphs>119</Paragraphs>
  <Slides>14</Slides>
  <Notes>5</Notes>
  <HiddenSlides>0</HiddenSlides>
  <MMClips>2</MMClips>
  <ScaleCrop>false</ScaleCrop>
  <HeadingPairs>
    <vt:vector size="6" baseType="variant">
      <vt:variant>
        <vt:lpstr>Tipos de letra usados</vt:lpstr>
      </vt:variant>
      <vt:variant>
        <vt:i4>8</vt:i4>
      </vt:variant>
      <vt:variant>
        <vt:lpstr>Tema</vt:lpstr>
      </vt:variant>
      <vt:variant>
        <vt:i4>1</vt:i4>
      </vt:variant>
      <vt:variant>
        <vt:lpstr>Títulos dos diapositivos</vt:lpstr>
      </vt:variant>
      <vt:variant>
        <vt:i4>14</vt:i4>
      </vt:variant>
    </vt:vector>
  </HeadingPairs>
  <TitlesOfParts>
    <vt:vector size="23" baseType="lpstr">
      <vt:lpstr>Helvetica World Bold</vt:lpstr>
      <vt:lpstr>DM Sans Bold</vt:lpstr>
      <vt:lpstr>Open Sans Bold Italics</vt:lpstr>
      <vt:lpstr>Open Sans Bold</vt:lpstr>
      <vt:lpstr>Arial</vt:lpstr>
      <vt:lpstr>Calibri</vt:lpstr>
      <vt:lpstr>Helvetica World</vt:lpstr>
      <vt:lpstr>Open Sans</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Rui_Perfil de utilizador de telemóvel</dc:title>
  <cp:lastModifiedBy>Maria da Graça Silva</cp:lastModifiedBy>
  <cp:revision>2</cp:revision>
  <dcterms:created xsi:type="dcterms:W3CDTF">2006-08-16T00:00:00Z</dcterms:created>
  <dcterms:modified xsi:type="dcterms:W3CDTF">2025-01-14T16:46:19Z</dcterms:modified>
  <dc:identifier>DAGVnh9RVyQ</dc:identifier>
</cp:coreProperties>
</file>